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12192000"/>
  <p:notesSz cx="6858000" cy="9144000"/>
  <p:embeddedFontLst>
    <p:embeddedFont>
      <p:font typeface="Book Antiqua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3" roundtripDataSignature="AMtx7mgOCcY5mNrvVcek4mUznzDLeT6f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ookAntiqua-bold.fntdata"/><Relationship Id="rId11" Type="http://schemas.openxmlformats.org/officeDocument/2006/relationships/slide" Target="slides/slide5.xml"/><Relationship Id="rId22" Type="http://schemas.openxmlformats.org/officeDocument/2006/relationships/font" Target="fonts/BookAntiqua-boldItalic.fntdata"/><Relationship Id="rId10" Type="http://schemas.openxmlformats.org/officeDocument/2006/relationships/slide" Target="slides/slide4.xml"/><Relationship Id="rId21" Type="http://schemas.openxmlformats.org/officeDocument/2006/relationships/font" Target="fonts/BookAntiqua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BookAntiqua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bb11013cb6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bb11013cb6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gbb11013cb6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bb11013cb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gbb11013cb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gbb11013cb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都會型：都市中人們購物、休閒娛樂的主要地點，如台北市東區、信義計畫區和西門町。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bbd24f976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bbd24f976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bbd24f9761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bb11013cb6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gbb11013cb6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gbb11013cb6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verOverlay.png" id="17" name="Google Shape;1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4"/>
          <p:cNvSpPr txBox="1"/>
          <p:nvPr>
            <p:ph idx="10" type="dt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1" type="ftr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2" type="sldNum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21" name="Google Shape;21;p24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</p:grpSpPr>
        <p:sp>
          <p:nvSpPr>
            <p:cNvPr id="22" name="Google Shape;22;p2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  <a:ln>
              <a:noFill/>
            </a:ln>
            <a:effectLst>
              <a:outerShdw blurRad="38100" rotWithShape="0" dir="16200000" dist="127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5400" u="none" cap="none" strike="noStrike">
                  <a:solidFill>
                    <a:srgbClr val="E1DCA5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</a:t>
              </a:r>
              <a:endParaRPr b="0" i="0" sz="5400" u="none" cap="none" strike="noStrike">
                <a:solidFill>
                  <a:srgbClr val="E1DCA5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23" name="Google Shape;23;p2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E1DCA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" name="Google Shape;24;p24"/>
            <p:cNvCxnSpPr/>
            <p:nvPr/>
          </p:nvCxnSpPr>
          <p:spPr>
            <a:xfrm rot="10800000">
              <a:off x="4831976" y="192293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E1DCA5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5" name="Google Shape;25;p24"/>
          <p:cNvSpPr txBox="1"/>
          <p:nvPr>
            <p:ph type="ctrTitle"/>
          </p:nvPr>
        </p:nvSpPr>
        <p:spPr>
          <a:xfrm>
            <a:off x="1577788" y="1387737"/>
            <a:ext cx="9036424" cy="17319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Book Antiqua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" type="subTitle"/>
          </p:nvPr>
        </p:nvSpPr>
        <p:spPr>
          <a:xfrm>
            <a:off x="1828800" y="3767862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2"/>
          <p:cNvSpPr txBox="1"/>
          <p:nvPr>
            <p:ph type="title"/>
          </p:nvPr>
        </p:nvSpPr>
        <p:spPr>
          <a:xfrm>
            <a:off x="903642" y="4668819"/>
            <a:ext cx="10356028" cy="6447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ook Antiqua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2"/>
          <p:cNvSpPr/>
          <p:nvPr>
            <p:ph idx="2" type="pic"/>
          </p:nvPr>
        </p:nvSpPr>
        <p:spPr>
          <a:xfrm rot="240000">
            <a:off x="2911723" y="666965"/>
            <a:ext cx="6362875" cy="3598016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392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13" name="Google Shape;113;p32"/>
          <p:cNvSpPr txBox="1"/>
          <p:nvPr>
            <p:ph idx="1" type="body"/>
          </p:nvPr>
        </p:nvSpPr>
        <p:spPr>
          <a:xfrm>
            <a:off x="917986" y="5324306"/>
            <a:ext cx="10341685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4" name="Google Shape;114;p32"/>
          <p:cNvSpPr txBox="1"/>
          <p:nvPr>
            <p:ph idx="10" type="dt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2"/>
          <p:cNvSpPr txBox="1"/>
          <p:nvPr>
            <p:ph idx="11" type="ftr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2"/>
          <p:cNvSpPr txBox="1"/>
          <p:nvPr>
            <p:ph idx="12" type="sldNum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3"/>
          <p:cNvSpPr txBox="1"/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3"/>
          <p:cNvSpPr txBox="1"/>
          <p:nvPr>
            <p:ph idx="1" type="body"/>
          </p:nvPr>
        </p:nvSpPr>
        <p:spPr>
          <a:xfrm rot="5400000">
            <a:off x="4157093" y="-976414"/>
            <a:ext cx="3877815" cy="103273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9pPr>
          </a:lstStyle>
          <a:p/>
        </p:txBody>
      </p:sp>
      <p:sp>
        <p:nvSpPr>
          <p:cNvPr id="120" name="Google Shape;120;p33"/>
          <p:cNvSpPr txBox="1"/>
          <p:nvPr>
            <p:ph idx="10" type="dt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3"/>
          <p:cNvSpPr txBox="1"/>
          <p:nvPr>
            <p:ph idx="11" type="ftr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3"/>
          <p:cNvSpPr txBox="1"/>
          <p:nvPr>
            <p:ph idx="12" type="sldNum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123" name="Google Shape;123;p3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24" name="Google Shape;124;p3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5400" u="none" cap="none" strike="noStrike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</a:t>
              </a:r>
              <a:endParaRPr b="0" i="0" sz="5400" u="none" cap="none" strike="noStrike">
                <a:solidFill>
                  <a:srgbClr val="DBA253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125" name="Google Shape;125;p3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6" name="Google Shape;126;p33"/>
            <p:cNvCxnSpPr/>
            <p:nvPr/>
          </p:nvCxnSpPr>
          <p:spPr>
            <a:xfrm rot="10800000">
              <a:off x="4831976" y="192265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4"/>
          <p:cNvSpPr txBox="1"/>
          <p:nvPr>
            <p:ph type="title"/>
          </p:nvPr>
        </p:nvSpPr>
        <p:spPr>
          <a:xfrm rot="5400000">
            <a:off x="7357494" y="2223986"/>
            <a:ext cx="5566765" cy="2237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4"/>
          <p:cNvSpPr txBox="1"/>
          <p:nvPr>
            <p:ph idx="1" type="body"/>
          </p:nvPr>
        </p:nvSpPr>
        <p:spPr>
          <a:xfrm rot="5400000">
            <a:off x="2078019" y="-310179"/>
            <a:ext cx="5023821" cy="7343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9pPr>
          </a:lstStyle>
          <a:p/>
        </p:txBody>
      </p:sp>
      <p:sp>
        <p:nvSpPr>
          <p:cNvPr id="130" name="Google Shape;130;p34"/>
          <p:cNvSpPr txBox="1"/>
          <p:nvPr>
            <p:ph idx="10" type="dt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4"/>
          <p:cNvSpPr txBox="1"/>
          <p:nvPr>
            <p:ph idx="11" type="ftr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4"/>
          <p:cNvSpPr txBox="1"/>
          <p:nvPr>
            <p:ph idx="12" type="sldNum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133" name="Google Shape;133;p34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34" name="Google Shape;134;p34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5400" u="none" cap="none" strike="noStrike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</a:t>
              </a:r>
              <a:endParaRPr b="0" i="0" sz="5400" u="none" cap="none" strike="noStrike">
                <a:solidFill>
                  <a:srgbClr val="DBA253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135" name="Google Shape;135;p34"/>
            <p:cNvCxnSpPr/>
            <p:nvPr/>
          </p:nvCxnSpPr>
          <p:spPr>
            <a:xfrm rot="10800000">
              <a:off x="1815339" y="1924709"/>
              <a:ext cx="2468880" cy="2505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6" name="Google Shape;136;p34"/>
            <p:cNvCxnSpPr/>
            <p:nvPr/>
          </p:nvCxnSpPr>
          <p:spPr>
            <a:xfrm rot="10800000">
              <a:off x="4826613" y="1927417"/>
              <a:ext cx="2468880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bg>
      <p:bgPr>
        <a:blipFill rotWithShape="1">
          <a:blip r:embed="rId2">
            <a:alphaModFix/>
          </a:blip>
          <a:tile algn="tl" flip="none" tx="0" sx="60000" ty="0" sy="60000"/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5"/>
          <p:cNvSpPr txBox="1"/>
          <p:nvPr>
            <p:ph idx="1" type="body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10" type="dt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11" type="ftr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2" type="sldNum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9" name="Google Shape;39;p25"/>
          <p:cNvSpPr txBox="1"/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0" name="Google Shape;40;p25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41" name="Google Shape;41;p2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5400" u="none" cap="none" strike="noStrike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</a:t>
              </a:r>
              <a:endParaRPr b="0" i="0" sz="5400" u="none" cap="none" strike="noStrike">
                <a:solidFill>
                  <a:srgbClr val="DBA253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42" name="Google Shape;42;p2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3" name="Google Shape;43;p2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/>
          <p:nvPr>
            <p:ph idx="10" type="dt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1" type="ftr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2" type="sldNum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verOverlay.png" id="49" name="Google Shape;4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23"/>
          <p:cNvSpPr txBox="1"/>
          <p:nvPr>
            <p:ph idx="10" type="dt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1" type="ftr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2" type="sldNum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53" name="Google Shape;53;p23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</p:grpSpPr>
        <p:sp>
          <p:nvSpPr>
            <p:cNvPr id="54" name="Google Shape;54;p2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  <a:ln>
              <a:noFill/>
            </a:ln>
            <a:effectLst>
              <a:outerShdw blurRad="38100" rotWithShape="0" dir="16200000" dist="127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5400" u="none" cap="none" strike="noStrike">
                  <a:solidFill>
                    <a:srgbClr val="E1DCA5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</a:t>
              </a:r>
              <a:endParaRPr b="0" i="0" sz="5400" u="none" cap="none" strike="noStrike">
                <a:solidFill>
                  <a:srgbClr val="E1DCA5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55" name="Google Shape;55;p2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E1DCA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6" name="Google Shape;56;p23"/>
            <p:cNvCxnSpPr/>
            <p:nvPr/>
          </p:nvCxnSpPr>
          <p:spPr>
            <a:xfrm rot="10800000">
              <a:off x="4831976" y="192293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E1DCA5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7" name="Google Shape;57;p23"/>
          <p:cNvSpPr txBox="1"/>
          <p:nvPr>
            <p:ph type="ctrTitle"/>
          </p:nvPr>
        </p:nvSpPr>
        <p:spPr>
          <a:xfrm>
            <a:off x="1577788" y="1387737"/>
            <a:ext cx="9036424" cy="17319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Book Antiqua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3"/>
          <p:cNvSpPr txBox="1"/>
          <p:nvPr>
            <p:ph idx="1" type="subTitle"/>
          </p:nvPr>
        </p:nvSpPr>
        <p:spPr>
          <a:xfrm>
            <a:off x="1828800" y="3767862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bg>
      <p:bgPr>
        <a:blipFill rotWithShape="1">
          <a:blip r:embed="rId2">
            <a:alphaModFix/>
          </a:blip>
          <a:tile algn="tl" flip="none" tx="0" sx="60000" ty="0" sy="60000"/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verOverlay.png" id="60" name="Google Shape;6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" name="Google Shape;61;p2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62" name="Google Shape;62;p27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5400" u="none" cap="none" strike="noStrike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</a:t>
              </a:r>
              <a:endParaRPr b="0" i="0" sz="5400" u="none" cap="none" strike="noStrike">
                <a:solidFill>
                  <a:srgbClr val="DBA253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63" name="Google Shape;63;p27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4" name="Google Shape;64;p27"/>
            <p:cNvCxnSpPr/>
            <p:nvPr/>
          </p:nvCxnSpPr>
          <p:spPr>
            <a:xfrm rot="10800000">
              <a:off x="4831976" y="1927412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65" name="Google Shape;65;p27"/>
          <p:cNvSpPr txBox="1"/>
          <p:nvPr>
            <p:ph type="title"/>
          </p:nvPr>
        </p:nvSpPr>
        <p:spPr>
          <a:xfrm>
            <a:off x="920054" y="1204857"/>
            <a:ext cx="10339617" cy="19107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  <a:defRPr b="0" sz="5400" cap="none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1" type="body"/>
          </p:nvPr>
        </p:nvSpPr>
        <p:spPr>
          <a:xfrm>
            <a:off x="932331" y="3767317"/>
            <a:ext cx="10312996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7" name="Google Shape;67;p27"/>
          <p:cNvSpPr txBox="1"/>
          <p:nvPr>
            <p:ph idx="10" type="dt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7"/>
          <p:cNvSpPr txBox="1"/>
          <p:nvPr>
            <p:ph idx="11" type="ftr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7"/>
          <p:cNvSpPr txBox="1"/>
          <p:nvPr>
            <p:ph idx="12" type="sldNum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8"/>
          <p:cNvSpPr txBox="1"/>
          <p:nvPr>
            <p:ph idx="10" type="dt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8"/>
          <p:cNvSpPr txBox="1"/>
          <p:nvPr>
            <p:ph idx="11" type="ftr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2" type="sldNum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4" name="Google Shape;74;p28"/>
          <p:cNvSpPr txBox="1"/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5" name="Google Shape;75;p28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76" name="Google Shape;76;p2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5400" u="none" cap="none" strike="noStrike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</a:t>
              </a:r>
              <a:endParaRPr b="0" i="0" sz="5400" u="none" cap="none" strike="noStrike">
                <a:solidFill>
                  <a:srgbClr val="DBA253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77" name="Google Shape;77;p28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8" name="Google Shape;78;p28"/>
            <p:cNvCxnSpPr/>
            <p:nvPr/>
          </p:nvCxnSpPr>
          <p:spPr>
            <a:xfrm rot="10800000">
              <a:off x="4831976" y="192265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79" name="Google Shape;79;p28"/>
          <p:cNvSpPr txBox="1"/>
          <p:nvPr>
            <p:ph idx="1" type="body"/>
          </p:nvPr>
        </p:nvSpPr>
        <p:spPr>
          <a:xfrm>
            <a:off x="914400" y="2240280"/>
            <a:ext cx="5071872" cy="3877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2" type="body"/>
          </p:nvPr>
        </p:nvSpPr>
        <p:spPr>
          <a:xfrm>
            <a:off x="6193535" y="2240280"/>
            <a:ext cx="5071872" cy="3877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9"/>
          <p:cNvSpPr txBox="1"/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9"/>
          <p:cNvSpPr txBox="1"/>
          <p:nvPr>
            <p:ph idx="1" type="body"/>
          </p:nvPr>
        </p:nvSpPr>
        <p:spPr>
          <a:xfrm>
            <a:off x="1402080" y="2240280"/>
            <a:ext cx="4589928" cy="6583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84" name="Google Shape;84;p29"/>
          <p:cNvSpPr txBox="1"/>
          <p:nvPr>
            <p:ph idx="2" type="body"/>
          </p:nvPr>
        </p:nvSpPr>
        <p:spPr>
          <a:xfrm>
            <a:off x="917984" y="2947595"/>
            <a:ext cx="5071872" cy="3172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🙣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🙣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🙣"/>
              <a:defRPr sz="1600"/>
            </a:lvl5pPr>
            <a:lvl6pPr indent="-330200" lvl="5" marL="27432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6pPr>
            <a:lvl7pPr indent="-330200" lvl="6" marL="32004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7pPr>
            <a:lvl8pPr indent="-330200" lvl="7" marL="36576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8pPr>
            <a:lvl9pPr indent="-330200" lvl="8" marL="41148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9pPr>
          </a:lstStyle>
          <a:p/>
        </p:txBody>
      </p:sp>
      <p:sp>
        <p:nvSpPr>
          <p:cNvPr id="85" name="Google Shape;85;p29"/>
          <p:cNvSpPr txBox="1"/>
          <p:nvPr>
            <p:ph idx="3" type="body"/>
          </p:nvPr>
        </p:nvSpPr>
        <p:spPr>
          <a:xfrm>
            <a:off x="6669741" y="2240280"/>
            <a:ext cx="4596384" cy="6583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86" name="Google Shape;86;p29"/>
          <p:cNvSpPr txBox="1"/>
          <p:nvPr>
            <p:ph idx="4" type="body"/>
          </p:nvPr>
        </p:nvSpPr>
        <p:spPr>
          <a:xfrm>
            <a:off x="6193368" y="2944368"/>
            <a:ext cx="5066304" cy="3172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🙣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🙣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🙣"/>
              <a:defRPr sz="1600"/>
            </a:lvl5pPr>
            <a:lvl6pPr indent="-330200" lvl="5" marL="27432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6pPr>
            <a:lvl7pPr indent="-330200" lvl="6" marL="32004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7pPr>
            <a:lvl8pPr indent="-330200" lvl="7" marL="36576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8pPr>
            <a:lvl9pPr indent="-330200" lvl="8" marL="41148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9pPr>
          </a:lstStyle>
          <a:p/>
        </p:txBody>
      </p:sp>
      <p:sp>
        <p:nvSpPr>
          <p:cNvPr id="87" name="Google Shape;87;p29"/>
          <p:cNvSpPr txBox="1"/>
          <p:nvPr>
            <p:ph idx="10" type="dt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9"/>
          <p:cNvSpPr txBox="1"/>
          <p:nvPr>
            <p:ph idx="11" type="ftr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9"/>
          <p:cNvSpPr txBox="1"/>
          <p:nvPr>
            <p:ph idx="12" type="sldNum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90" name="Google Shape;90;p2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91" name="Google Shape;91;p29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5400" u="none" cap="none" strike="noStrike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</a:t>
              </a:r>
              <a:endParaRPr b="0" i="0" sz="5400" u="none" cap="none" strike="noStrike">
                <a:solidFill>
                  <a:srgbClr val="DBA253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92" name="Google Shape;92;p2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" name="Google Shape;93;p29"/>
            <p:cNvCxnSpPr/>
            <p:nvPr/>
          </p:nvCxnSpPr>
          <p:spPr>
            <a:xfrm rot="10800000">
              <a:off x="4831976" y="192265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0"/>
          <p:cNvSpPr txBox="1"/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0"/>
          <p:cNvSpPr txBox="1"/>
          <p:nvPr>
            <p:ph idx="10" type="dt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0"/>
          <p:cNvSpPr txBox="1"/>
          <p:nvPr>
            <p:ph idx="11" type="ftr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0"/>
          <p:cNvSpPr txBox="1"/>
          <p:nvPr>
            <p:ph idx="12" type="sldNum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99" name="Google Shape;99;p3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00" name="Google Shape;100;p30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5400" u="none" cap="none" strike="noStrike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</a:t>
              </a:r>
              <a:endParaRPr b="0" i="0" sz="5400" u="none" cap="none" strike="noStrike">
                <a:solidFill>
                  <a:srgbClr val="DBA253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101" name="Google Shape;101;p30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2" name="Google Shape;102;p30"/>
            <p:cNvCxnSpPr/>
            <p:nvPr/>
          </p:nvCxnSpPr>
          <p:spPr>
            <a:xfrm rot="10800000">
              <a:off x="4831976" y="192265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1"/>
          <p:cNvSpPr txBox="1"/>
          <p:nvPr>
            <p:ph type="title"/>
          </p:nvPr>
        </p:nvSpPr>
        <p:spPr>
          <a:xfrm>
            <a:off x="6712773" y="1678196"/>
            <a:ext cx="4563311" cy="18869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ook Antiqua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1"/>
          <p:cNvSpPr txBox="1"/>
          <p:nvPr>
            <p:ph idx="1" type="body"/>
          </p:nvPr>
        </p:nvSpPr>
        <p:spPr>
          <a:xfrm>
            <a:off x="922669" y="559399"/>
            <a:ext cx="5488889" cy="55667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🙣"/>
              <a:defRPr sz="2400"/>
            </a:lvl1pPr>
            <a:lvl2pPr indent="-368300" lvl="1" marL="914400" algn="l">
              <a:spcBef>
                <a:spcPts val="440"/>
              </a:spcBef>
              <a:spcAft>
                <a:spcPts val="0"/>
              </a:spcAft>
              <a:buSzPts val="2200"/>
              <a:buChar char="🙢"/>
              <a:defRPr sz="22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🙣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 sz="18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🙣"/>
              <a:defRPr sz="16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🙣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🙣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🙣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🙣"/>
              <a:defRPr sz="2000"/>
            </a:lvl9pPr>
          </a:lstStyle>
          <a:p/>
        </p:txBody>
      </p:sp>
      <p:sp>
        <p:nvSpPr>
          <p:cNvPr id="106" name="Google Shape;106;p31"/>
          <p:cNvSpPr txBox="1"/>
          <p:nvPr>
            <p:ph idx="2" type="body"/>
          </p:nvPr>
        </p:nvSpPr>
        <p:spPr>
          <a:xfrm>
            <a:off x="6712773" y="3603813"/>
            <a:ext cx="4548967" cy="2517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7" name="Google Shape;107;p31"/>
          <p:cNvSpPr txBox="1"/>
          <p:nvPr>
            <p:ph idx="10" type="dt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1"/>
          <p:cNvSpPr txBox="1"/>
          <p:nvPr>
            <p:ph idx="11" type="ftr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1"/>
          <p:cNvSpPr txBox="1"/>
          <p:nvPr>
            <p:ph idx="12" type="sldNum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60000" ty="0" sy="60000"/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0000">
                  <a:alpha val="10980"/>
                </a:srgbClr>
              </a:gs>
              <a:gs pos="83000">
                <a:srgbClr val="000000">
                  <a:alpha val="10980"/>
                </a:srgbClr>
              </a:gs>
              <a:gs pos="100000">
                <a:srgbClr val="664515">
                  <a:alpha val="2274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2"/>
          <p:cNvSpPr txBox="1"/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Book Antiqua"/>
              <a:buNone/>
              <a:defRPr b="0" i="0" sz="54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" type="body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🙣"/>
              <a:defRPr b="0" i="0" sz="2400" u="none" cap="none" strike="noStrike">
                <a:solidFill>
                  <a:srgbClr val="FEFEFE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🙢"/>
              <a:defRPr b="0" i="0" sz="2200" u="none" cap="none" strike="noStrike">
                <a:solidFill>
                  <a:srgbClr val="FEFEFE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🙣"/>
              <a:defRPr b="0" i="0" sz="2000" u="none" cap="none" strike="noStrike">
                <a:solidFill>
                  <a:srgbClr val="FEFEFE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🙣"/>
              <a:defRPr b="0" i="0" sz="1800" u="none" cap="none" strike="noStrike">
                <a:solidFill>
                  <a:srgbClr val="FEFEFE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🙣"/>
              <a:defRPr b="0" i="0" sz="1600" u="none" cap="none" strike="noStrike">
                <a:solidFill>
                  <a:srgbClr val="FEFEFE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0" type="dt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1" type="ftr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2"/>
          <p:cNvSpPr txBox="1"/>
          <p:nvPr>
            <p:ph idx="12" type="sldNum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60000" ty="0" sy="60000"/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FFFF">
                  <a:alpha val="10980"/>
                </a:srgbClr>
              </a:gs>
              <a:gs pos="83000">
                <a:srgbClr val="FFFFFF">
                  <a:alpha val="10980"/>
                </a:srgbClr>
              </a:gs>
              <a:gs pos="100000">
                <a:srgbClr val="D0C974">
                  <a:alpha val="2274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9"/>
          <p:cNvSpPr txBox="1"/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  <a:defRPr b="0" i="0" sz="54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" name="Google Shape;30;p9"/>
          <p:cNvSpPr txBox="1"/>
          <p:nvPr>
            <p:ph idx="1" type="body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🙣"/>
              <a:defRPr b="0" i="0" sz="24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🙢"/>
              <a:defRPr b="0" i="0" sz="22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🙣"/>
              <a:defRPr b="0" i="0" sz="20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🙣"/>
              <a:defRPr b="0" i="0" sz="18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🙣"/>
              <a:defRPr b="0" i="0" sz="16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b="0" i="0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b="0" i="0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b="0" i="0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b="0" i="0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31" name="Google Shape;31;p9"/>
          <p:cNvSpPr txBox="1"/>
          <p:nvPr>
            <p:ph idx="10" type="dt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9"/>
          <p:cNvSpPr txBox="1"/>
          <p:nvPr>
            <p:ph idx="11" type="ftr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9"/>
          <p:cNvSpPr txBox="1"/>
          <p:nvPr>
            <p:ph idx="12" type="sldNum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mirrormedia.mg/story/20190401fin002/" TargetMode="External"/><Relationship Id="rId4" Type="http://schemas.openxmlformats.org/officeDocument/2006/relationships/hyperlink" Target="http://lovegeo.blogspot.com/2019/03/blog-post_18.html" TargetMode="External"/><Relationship Id="rId5" Type="http://schemas.openxmlformats.org/officeDocument/2006/relationships/hyperlink" Target="https://www.youtube.com/watch?v=UIFj3KSTcLo" TargetMode="External"/><Relationship Id="rId6" Type="http://schemas.openxmlformats.org/officeDocument/2006/relationships/hyperlink" Target="https://resource.learnmode.net/upload/flip/book/71/71b9e36fc8e1d553/07572f07719c.pdf" TargetMode="External"/><Relationship Id="rId7" Type="http://schemas.openxmlformats.org/officeDocument/2006/relationships/hyperlink" Target="https://www.shs.edu.tw/works/essay/2016/03/2016032916245891.pdf" TargetMode="External"/><Relationship Id="rId8" Type="http://schemas.openxmlformats.org/officeDocument/2006/relationships/hyperlink" Target="https://www.shs.edu.tw/works/essay/2009/11/2009111212282775.pdf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youtu.be/CFW0pMkFhF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/>
          <p:nvPr>
            <p:ph type="ctrTitle"/>
          </p:nvPr>
        </p:nvSpPr>
        <p:spPr>
          <a:xfrm>
            <a:off x="1577788" y="1387737"/>
            <a:ext cx="9036424" cy="17319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zh-TW"/>
              <a:t>西門商圈實察</a:t>
            </a:r>
            <a:endParaRPr/>
          </a:p>
        </p:txBody>
      </p:sp>
      <p:sp>
        <p:nvSpPr>
          <p:cNvPr id="142" name="Google Shape;142;p1"/>
          <p:cNvSpPr txBox="1"/>
          <p:nvPr>
            <p:ph idx="1" type="subTitle"/>
          </p:nvPr>
        </p:nvSpPr>
        <p:spPr>
          <a:xfrm>
            <a:off x="1828800" y="3767862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zh-TW"/>
              <a:t>中地理論之應用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bb11013cb6_0_12"/>
          <p:cNvSpPr txBox="1"/>
          <p:nvPr>
            <p:ph idx="4294967295" type="body"/>
          </p:nvPr>
        </p:nvSpPr>
        <p:spPr>
          <a:xfrm>
            <a:off x="932330" y="1057323"/>
            <a:ext cx="10327200" cy="38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b="1" lang="zh-TW" sz="3100"/>
              <a:t>小朋友，讓我們來比較販賣低等級產品和高等級產品的商家吧！</a:t>
            </a:r>
            <a:endParaRPr b="1" sz="3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b="1" lang="zh-TW" sz="3100"/>
              <a:t>（越高級的中地包含的服務越全面，可能是</a:t>
            </a:r>
            <a:r>
              <a:rPr b="1" lang="zh-TW" sz="3100">
                <a:solidFill>
                  <a:srgbClr val="FF0000"/>
                </a:solidFill>
              </a:rPr>
              <a:t>販賣的種類較多</a:t>
            </a:r>
            <a:r>
              <a:rPr b="1" lang="zh-TW" sz="3100"/>
              <a:t>，亦可能是</a:t>
            </a:r>
            <a:r>
              <a:rPr b="1" lang="zh-TW" sz="3100">
                <a:solidFill>
                  <a:srgbClr val="FF0000"/>
                </a:solidFill>
              </a:rPr>
              <a:t>販賣的貨物較貴重</a:t>
            </a:r>
            <a:r>
              <a:rPr b="1" lang="zh-TW" sz="3100"/>
              <a:t>。）</a:t>
            </a:r>
            <a:endParaRPr b="1" sz="3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3100"/>
          </a:p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b="1" lang="zh-TW" sz="3100"/>
              <a:t>比較便利商店、超級市場與量販店</a:t>
            </a:r>
            <a:endParaRPr b="1" sz="31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3100"/>
          </a:p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b="1" lang="zh-TW" sz="3100"/>
              <a:t>觀察有賣</a:t>
            </a:r>
            <a:r>
              <a:rPr b="1" lang="zh-TW" sz="3100"/>
              <a:t>珠寶</a:t>
            </a:r>
            <a:r>
              <a:rPr b="1" lang="zh-TW" sz="3100"/>
              <a:t>和賣飲料的商家數量</a:t>
            </a:r>
            <a:endParaRPr b="1" sz="3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"/>
          <p:cNvSpPr txBox="1"/>
          <p:nvPr>
            <p:ph idx="1" type="body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https://www.mirrormedia.mg/story/20190401fin002/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 u="sng">
                <a:solidFill>
                  <a:schemeClr val="hlink"/>
                </a:solidFill>
                <a:hlinkClick r:id="rId4"/>
              </a:rPr>
              <a:t>http://lovegeo.blogspot.com/2019/03/blog-post_18.html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 u="sng">
                <a:solidFill>
                  <a:schemeClr val="hlink"/>
                </a:solidFill>
                <a:hlinkClick r:id="rId5"/>
              </a:rPr>
              <a:t>https://www.youtube.com/watch?v=UIFj3KSTcLo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 u="sng">
                <a:solidFill>
                  <a:schemeClr val="hlink"/>
                </a:solidFill>
                <a:hlinkClick r:id="rId6"/>
              </a:rPr>
              <a:t>https://resource.learnmode.net/upload/flip/book/71/71b9e36fc8e1d553/07572f07719c.pdf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 u="sng">
                <a:solidFill>
                  <a:schemeClr val="hlink"/>
                </a:solidFill>
                <a:hlinkClick r:id="rId7"/>
              </a:rPr>
              <a:t>https://www.shs.edu.tw/works/essay/2016/03/2016032916245891.pdf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 u="sng">
                <a:solidFill>
                  <a:schemeClr val="hlink"/>
                </a:solidFill>
                <a:hlinkClick r:id="rId8"/>
              </a:rPr>
              <a:t>https://www.shs.edu.tw/works/essay/2009/11/2009111212282775.pdf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13" name="Google Shape;213;p2"/>
          <p:cNvSpPr txBox="1"/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bb11013cb6_0_0"/>
          <p:cNvSpPr txBox="1"/>
          <p:nvPr>
            <p:ph idx="1" type="body"/>
          </p:nvPr>
        </p:nvSpPr>
        <p:spPr>
          <a:xfrm>
            <a:off x="838200" y="186045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https://youtu.be/CFW0pMkFhFg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20" name="Google Shape;220;gbb11013cb6_0_0"/>
          <p:cNvSpPr txBox="1"/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"/>
          <p:cNvSpPr txBox="1"/>
          <p:nvPr>
            <p:ph idx="1" type="body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78460" lvl="0" marL="36576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zh-TW" sz="2600"/>
              <a:t>商圈（Marketplace）又可稱為</a:t>
            </a:r>
            <a:r>
              <a:rPr b="1" lang="zh-TW" sz="2600">
                <a:solidFill>
                  <a:srgbClr val="002060"/>
                </a:solidFill>
              </a:rPr>
              <a:t>「商業中心」</a:t>
            </a:r>
            <a:endParaRPr b="1" sz="2600">
              <a:solidFill>
                <a:srgbClr val="002060"/>
              </a:solidFill>
            </a:endParaRPr>
          </a:p>
          <a:p>
            <a:pPr indent="-165100" lvl="0" marL="520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600"/>
          </a:p>
          <a:p>
            <a:pPr indent="-378460" lvl="0" marL="36576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zh-TW" sz="2600"/>
              <a:t>通常交通便利，是人們聚集、消費購物的主要地點，可促進經濟發展，也有助於文化傳播和藝文發展。</a:t>
            </a:r>
            <a:endParaRPr sz="2600"/>
          </a:p>
          <a:p>
            <a:pPr indent="-165100" lvl="0" marL="520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300"/>
          </a:p>
          <a:p>
            <a:pPr indent="-378460" lvl="0" marL="36576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Noto Sans Symbols"/>
              <a:buChar char="⮚"/>
            </a:pPr>
            <a:r>
              <a:rPr b="1" lang="zh-TW" sz="2600">
                <a:solidFill>
                  <a:srgbClr val="002060"/>
                </a:solidFill>
              </a:rPr>
              <a:t>商圈一般包含各式各樣的商店</a:t>
            </a:r>
            <a:r>
              <a:rPr lang="zh-TW" sz="2600"/>
              <a:t>、餐廳、辦公大樓、飯店等商業</a:t>
            </a:r>
            <a:r>
              <a:rPr lang="zh-TW" sz="2600"/>
              <a:t>設</a:t>
            </a:r>
            <a:r>
              <a:rPr lang="zh-TW" sz="2600"/>
              <a:t>施。</a:t>
            </a:r>
            <a:endParaRPr sz="2600"/>
          </a:p>
        </p:txBody>
      </p:sp>
      <p:sp>
        <p:nvSpPr>
          <p:cNvPr id="148" name="Google Shape;148;p3"/>
          <p:cNvSpPr txBox="1"/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zh-TW">
                <a:solidFill>
                  <a:srgbClr val="FF0000"/>
                </a:solidFill>
              </a:rPr>
              <a:t>商圈（Marketplace）</a:t>
            </a:r>
            <a:r>
              <a:rPr b="1" lang="zh-TW"/>
              <a:t>是什麼？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"/>
          <p:cNvSpPr txBox="1"/>
          <p:nvPr>
            <p:ph idx="4294967295" type="body"/>
          </p:nvPr>
        </p:nvSpPr>
        <p:spPr>
          <a:xfrm>
            <a:off x="839416" y="620688"/>
            <a:ext cx="10515600" cy="5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◆"/>
            </a:pPr>
            <a:r>
              <a:rPr b="1" lang="zh-TW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　都會型</a:t>
            </a: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：都市中人們購物、休閒娛樂的主要地點</a:t>
            </a: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◆"/>
            </a:pPr>
            <a:r>
              <a:rPr b="1" lang="zh-TW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　社區型</a:t>
            </a: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：顧客大多為當地的</a:t>
            </a:r>
            <a:r>
              <a:rPr b="1" lang="zh-TW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社區居民</a:t>
            </a: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◆"/>
            </a:pPr>
            <a:r>
              <a:rPr b="1" lang="zh-TW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　辦公型</a:t>
            </a: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：顧客多為</a:t>
            </a:r>
            <a:r>
              <a:rPr b="1" lang="zh-TW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該區域之上班族</a:t>
            </a: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，通常白天的人潮較晚上多。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◆"/>
            </a:pPr>
            <a:r>
              <a:rPr b="1" lang="zh-TW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　轉運型</a:t>
            </a: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：該商圈為</a:t>
            </a:r>
            <a:r>
              <a:rPr b="1" lang="zh-TW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火車、捷運的轉運中心</a:t>
            </a: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，人潮主要是由轉運所聚集，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　　　　　　顧客停留時間短。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1" sz="2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"/>
          <p:cNvSpPr txBox="1"/>
          <p:nvPr>
            <p:ph idx="4294967295" type="body"/>
          </p:nvPr>
        </p:nvSpPr>
        <p:spPr>
          <a:xfrm>
            <a:off x="983432" y="548680"/>
            <a:ext cx="10515600" cy="5543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2110" lvl="0" marL="36576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900"/>
              <a:buFont typeface="Noto Sans Symbols"/>
              <a:buChar char="●"/>
            </a:pPr>
            <a:r>
              <a:rPr b="1" lang="zh-TW" sz="250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校園型：</a:t>
            </a:r>
            <a:r>
              <a:rPr b="1" lang="zh-TW" sz="2500">
                <a:latin typeface="Microsoft JhengHei"/>
                <a:ea typeface="Microsoft JhengHei"/>
                <a:cs typeface="Microsoft JhengHei"/>
                <a:sym typeface="Microsoft JhengHei"/>
              </a:rPr>
              <a:t>校園型商圈的顧客以學生或學校教職員為主，</a:t>
            </a:r>
            <a:r>
              <a:rPr b="1" lang="zh-TW" sz="25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寒、暑假為淡季。</a:t>
            </a:r>
            <a:endParaRPr b="1" sz="25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65100" lvl="0" marL="520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1" sz="25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65100" lvl="0" marL="520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1" sz="25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65100" lvl="0" marL="520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1" sz="2500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72110" lvl="0" marL="36576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900"/>
              <a:buFont typeface="Noto Sans Symbols"/>
              <a:buChar char="●"/>
            </a:pPr>
            <a:r>
              <a:rPr b="1" lang="zh-TW" sz="250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遊樂型：</a:t>
            </a:r>
            <a:r>
              <a:rPr b="1" lang="zh-TW" sz="2500">
                <a:latin typeface="Microsoft JhengHei"/>
                <a:ea typeface="Microsoft JhengHei"/>
                <a:cs typeface="Microsoft JhengHei"/>
                <a:sym typeface="Microsoft JhengHei"/>
              </a:rPr>
              <a:t>顧客大多為觀光客，</a:t>
            </a:r>
            <a:r>
              <a:rPr b="1" lang="zh-TW" sz="25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人潮比較不穩定</a:t>
            </a:r>
            <a:r>
              <a:rPr b="1" lang="zh-TW" sz="2500"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b="1" sz="25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65100" lvl="0" marL="520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1" sz="25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br>
              <a:rPr b="1" lang="zh-TW" sz="25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b="1" sz="25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72110" lvl="0" marL="36576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900"/>
              <a:buFont typeface="Noto Sans Symbols"/>
              <a:buChar char="●"/>
            </a:pPr>
            <a:r>
              <a:rPr b="1" lang="zh-TW" sz="250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夜市型：</a:t>
            </a:r>
            <a:r>
              <a:rPr b="1" lang="zh-TW" sz="2500">
                <a:latin typeface="Microsoft JhengHei"/>
                <a:ea typeface="Microsoft JhengHei"/>
                <a:cs typeface="Microsoft JhengHei"/>
                <a:sym typeface="Microsoft JhengHei"/>
              </a:rPr>
              <a:t>顧客組成有當地居民和外來遊客，且</a:t>
            </a:r>
            <a:r>
              <a:rPr b="1" lang="zh-TW" sz="25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晚上的人潮較白天多</a:t>
            </a:r>
            <a:r>
              <a:rPr b="1" lang="zh-TW" sz="2500"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2500"/>
          </a:p>
          <a:p>
            <a:pPr indent="-3429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r>
              <a:t/>
            </a:r>
            <a:endParaRPr b="1" sz="3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"/>
          <p:cNvSpPr txBox="1"/>
          <p:nvPr>
            <p:ph idx="1" type="body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5760" lvl="0" marL="36576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🞐"/>
            </a:pPr>
            <a:r>
              <a:rPr b="1" lang="zh-TW" sz="4000"/>
              <a:t> 商圈分析</a:t>
            </a:r>
            <a:endParaRPr b="1" sz="4000"/>
          </a:p>
          <a:p>
            <a:pPr indent="-365760" lvl="0" marL="36576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🞐"/>
            </a:pPr>
            <a:r>
              <a:rPr b="1" lang="zh-TW" sz="4000"/>
              <a:t> 分析自家商品</a:t>
            </a:r>
            <a:endParaRPr b="1" sz="4000"/>
          </a:p>
          <a:p>
            <a:pPr indent="-365760" lvl="0" marL="36576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🞐"/>
            </a:pPr>
            <a:r>
              <a:rPr b="1" lang="zh-TW" sz="4000"/>
              <a:t> 研究顧客</a:t>
            </a:r>
            <a:endParaRPr b="1" sz="4000"/>
          </a:p>
          <a:p>
            <a:pPr indent="-365760" lvl="0" marL="36576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🞐"/>
            </a:pPr>
            <a:r>
              <a:rPr b="1" lang="zh-TW" sz="4000"/>
              <a:t> 研究競爭對手</a:t>
            </a:r>
            <a:endParaRPr b="1" sz="4000"/>
          </a:p>
        </p:txBody>
      </p:sp>
      <p:sp>
        <p:nvSpPr>
          <p:cNvPr id="165" name="Google Shape;165;p6"/>
          <p:cNvSpPr txBox="1"/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zh-TW"/>
              <a:t>開店要注意什麼？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 txBox="1"/>
          <p:nvPr>
            <p:ph idx="1" type="body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zh-TW" sz="2800"/>
              <a:t>各位小朋友，如果今天想買一瓶水要走一小時，你願意嗎…..？</a:t>
            </a:r>
            <a:endParaRPr sz="28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-2540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zh-TW" sz="2800"/>
              <a:t>商品圈就是</a:t>
            </a:r>
            <a:r>
              <a:rPr b="1" lang="zh-TW" sz="2800">
                <a:solidFill>
                  <a:srgbClr val="CC0000"/>
                </a:solidFill>
              </a:rPr>
              <a:t>消費者能夠接受到商店的最長距離或時間。</a:t>
            </a:r>
            <a:endParaRPr b="1" sz="2800">
              <a:solidFill>
                <a:srgbClr val="CC0000"/>
              </a:solidFill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br>
              <a:rPr lang="zh-TW" sz="2800"/>
            </a:b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</p:txBody>
      </p:sp>
      <p:sp>
        <p:nvSpPr>
          <p:cNvPr id="171" name="Google Shape;171;p8"/>
          <p:cNvSpPr txBox="1"/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zh-TW"/>
              <a:t>商品圈是什麼？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 txBox="1"/>
          <p:nvPr>
            <p:ph idx="1" type="body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zh-TW" sz="2800"/>
              <a:t>如果我想開一家店，我必須評估，能夠維持我正常經營的範圍有</a:t>
            </a:r>
            <a:endParaRPr sz="2800"/>
          </a:p>
          <a:p>
            <a:pPr indent="0" lvl="0" marL="36576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/>
              <a:t> </a:t>
            </a:r>
            <a:endParaRPr sz="2800"/>
          </a:p>
          <a:p>
            <a:pPr indent="0" lvl="0" marL="36576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/>
              <a:t>多大。（百貨</a:t>
            </a:r>
            <a:r>
              <a:rPr lang="zh-TW" sz="2800"/>
              <a:t>公司</a:t>
            </a:r>
            <a:r>
              <a:rPr lang="zh-TW" sz="2800"/>
              <a:t>一定比較大）</a:t>
            </a:r>
            <a:endParaRPr sz="2800"/>
          </a:p>
        </p:txBody>
      </p:sp>
      <p:sp>
        <p:nvSpPr>
          <p:cNvPr id="177" name="Google Shape;177;p7"/>
          <p:cNvSpPr txBox="1"/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zh-TW"/>
              <a:t>商閾是什麼？</a:t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bd24f9761_0_0"/>
          <p:cNvSpPr txBox="1"/>
          <p:nvPr>
            <p:ph idx="1" type="body"/>
          </p:nvPr>
        </p:nvSpPr>
        <p:spPr>
          <a:xfrm>
            <a:off x="932330" y="2248348"/>
            <a:ext cx="10327200" cy="387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bbd24f9761_0_0"/>
          <p:cNvSpPr txBox="1"/>
          <p:nvPr>
            <p:ph type="title"/>
          </p:nvPr>
        </p:nvSpPr>
        <p:spPr>
          <a:xfrm>
            <a:off x="917987" y="570156"/>
            <a:ext cx="10341600" cy="105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bbd24f9761_0_0"/>
          <p:cNvSpPr/>
          <p:nvPr/>
        </p:nvSpPr>
        <p:spPr>
          <a:xfrm>
            <a:off x="6761950" y="2247575"/>
            <a:ext cx="3496200" cy="3496200"/>
          </a:xfrm>
          <a:prstGeom prst="ellipse">
            <a:avLst/>
          </a:prstGeom>
          <a:solidFill>
            <a:srgbClr val="FF9900"/>
          </a:solidFill>
          <a:ln cap="flat" cmpd="sng" w="152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bbd24f9761_0_0"/>
          <p:cNvSpPr/>
          <p:nvPr/>
        </p:nvSpPr>
        <p:spPr>
          <a:xfrm>
            <a:off x="1191025" y="2247575"/>
            <a:ext cx="3496200" cy="3496200"/>
          </a:xfrm>
          <a:prstGeom prst="ellipse">
            <a:avLst/>
          </a:prstGeom>
          <a:solidFill>
            <a:schemeClr val="lt2"/>
          </a:solidFill>
          <a:ln cap="flat" cmpd="sng" w="152400">
            <a:solidFill>
              <a:srgbClr val="E1DC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bbd24f9761_0_0"/>
          <p:cNvSpPr/>
          <p:nvPr/>
        </p:nvSpPr>
        <p:spPr>
          <a:xfrm>
            <a:off x="2305225" y="3361775"/>
            <a:ext cx="1267800" cy="1267800"/>
          </a:xfrm>
          <a:prstGeom prst="ellipse">
            <a:avLst/>
          </a:prstGeom>
          <a:solidFill>
            <a:srgbClr val="FF9900"/>
          </a:solidFill>
          <a:ln cap="flat" cmpd="sng" w="152400">
            <a:solidFill>
              <a:srgbClr val="DBA2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bbd24f9761_0_0"/>
          <p:cNvSpPr/>
          <p:nvPr/>
        </p:nvSpPr>
        <p:spPr>
          <a:xfrm>
            <a:off x="7876150" y="3361775"/>
            <a:ext cx="1267800" cy="1267800"/>
          </a:xfrm>
          <a:prstGeom prst="ellipse">
            <a:avLst/>
          </a:prstGeom>
          <a:solidFill>
            <a:schemeClr val="lt2"/>
          </a:solidFill>
          <a:ln cap="flat" cmpd="sng" w="152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bbd24f9761_0_0"/>
          <p:cNvSpPr txBox="1"/>
          <p:nvPr/>
        </p:nvSpPr>
        <p:spPr>
          <a:xfrm>
            <a:off x="7992075" y="3741725"/>
            <a:ext cx="1267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latin typeface="Book Antiqua"/>
                <a:ea typeface="Book Antiqua"/>
                <a:cs typeface="Book Antiqua"/>
                <a:sym typeface="Book Antiqua"/>
              </a:rPr>
              <a:t>商品圈</a:t>
            </a:r>
            <a:endParaRPr sz="220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90" name="Google Shape;190;gbbd24f9761_0_0"/>
          <p:cNvSpPr txBox="1"/>
          <p:nvPr/>
        </p:nvSpPr>
        <p:spPr>
          <a:xfrm>
            <a:off x="2382075" y="2665450"/>
            <a:ext cx="1824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Book Antiqua"/>
                <a:ea typeface="Book Antiqua"/>
                <a:cs typeface="Book Antiqua"/>
                <a:sym typeface="Book Antiqua"/>
              </a:rPr>
              <a:t>商品圈</a:t>
            </a:r>
            <a:endParaRPr sz="240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91" name="Google Shape;191;gbbd24f9761_0_0"/>
          <p:cNvSpPr txBox="1"/>
          <p:nvPr/>
        </p:nvSpPr>
        <p:spPr>
          <a:xfrm>
            <a:off x="8212275" y="2769150"/>
            <a:ext cx="97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Book Antiqua"/>
                <a:ea typeface="Book Antiqua"/>
                <a:cs typeface="Book Antiqua"/>
                <a:sym typeface="Book Antiqua"/>
              </a:rPr>
              <a:t>商閾</a:t>
            </a:r>
            <a:endParaRPr sz="240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92" name="Google Shape;192;gbbd24f9761_0_0"/>
          <p:cNvSpPr txBox="1"/>
          <p:nvPr/>
        </p:nvSpPr>
        <p:spPr>
          <a:xfrm>
            <a:off x="2593225" y="3749375"/>
            <a:ext cx="1267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latin typeface="Book Antiqua"/>
                <a:ea typeface="Book Antiqua"/>
                <a:cs typeface="Book Antiqua"/>
                <a:sym typeface="Book Antiqua"/>
              </a:rPr>
              <a:t>商閾</a:t>
            </a:r>
            <a:endParaRPr sz="220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93" name="Google Shape;193;gbbd24f9761_0_0"/>
          <p:cNvSpPr txBox="1"/>
          <p:nvPr/>
        </p:nvSpPr>
        <p:spPr>
          <a:xfrm>
            <a:off x="1459975" y="5916725"/>
            <a:ext cx="2958300" cy="5388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300">
                <a:latin typeface="Book Antiqua"/>
                <a:ea typeface="Book Antiqua"/>
                <a:cs typeface="Book Antiqua"/>
                <a:sym typeface="Book Antiqua"/>
              </a:rPr>
              <a:t>    商品圈&gt;商閾時</a:t>
            </a:r>
            <a:endParaRPr sz="230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94" name="Google Shape;194;gbbd24f9761_0_0"/>
          <p:cNvSpPr txBox="1"/>
          <p:nvPr/>
        </p:nvSpPr>
        <p:spPr>
          <a:xfrm>
            <a:off x="7299850" y="5916725"/>
            <a:ext cx="2958300" cy="5388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300">
                <a:latin typeface="Book Antiqua"/>
                <a:ea typeface="Book Antiqua"/>
                <a:cs typeface="Book Antiqua"/>
                <a:sym typeface="Book Antiqua"/>
              </a:rPr>
              <a:t>    </a:t>
            </a:r>
            <a:r>
              <a:rPr lang="zh-TW" sz="2300">
                <a:latin typeface="Book Antiqua"/>
                <a:ea typeface="Book Antiqua"/>
                <a:cs typeface="Book Antiqua"/>
                <a:sym typeface="Book Antiqua"/>
              </a:rPr>
              <a:t>商品圈&lt;商閾時</a:t>
            </a:r>
            <a:endParaRPr sz="2300"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bb11013cb6_0_6"/>
          <p:cNvSpPr txBox="1"/>
          <p:nvPr>
            <p:ph idx="1" type="body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1" lang="zh-TW" sz="3000" u="sng">
                <a:solidFill>
                  <a:srgbClr val="FF0000"/>
                </a:solidFill>
              </a:rPr>
              <a:t>低等級商品</a:t>
            </a:r>
            <a:endParaRPr b="1" sz="3000" u="sng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zh-TW" sz="2800"/>
              <a:t>一般都是</a:t>
            </a:r>
            <a:r>
              <a:rPr b="1" lang="zh-TW" sz="2800">
                <a:solidFill>
                  <a:srgbClr val="1155CC"/>
                </a:solidFill>
              </a:rPr>
              <a:t>日常生活用品</a:t>
            </a:r>
            <a:r>
              <a:rPr b="1" lang="zh-TW" sz="2800"/>
              <a:t>，如麵包、牙刷、牙膏、肥皂等。</a:t>
            </a:r>
            <a:endParaRPr b="1" sz="2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1" lang="zh-TW" sz="3000" u="sng">
                <a:solidFill>
                  <a:srgbClr val="FF0000"/>
                </a:solidFill>
              </a:rPr>
              <a:t>高等級商品</a:t>
            </a:r>
            <a:endParaRPr sz="3000" u="sng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zh-TW" sz="2800"/>
              <a:t>如</a:t>
            </a:r>
            <a:r>
              <a:rPr b="1" lang="zh-TW" sz="2800">
                <a:solidFill>
                  <a:srgbClr val="1155CC"/>
                </a:solidFill>
              </a:rPr>
              <a:t>名貴貨品和名牌商品</a:t>
            </a:r>
            <a:r>
              <a:rPr b="1" lang="zh-TW" sz="2800"/>
              <a:t>，人們通常</a:t>
            </a:r>
            <a:r>
              <a:rPr b="1" lang="zh-TW" sz="2800">
                <a:solidFill>
                  <a:srgbClr val="1155CC"/>
                </a:solidFill>
              </a:rPr>
              <a:t>願意花費較高交通費用購物，</a:t>
            </a:r>
            <a:r>
              <a:rPr b="1" lang="zh-TW" sz="2800"/>
              <a:t>因此出售高等級商品的中地必然比銷售低等級商品的中地少。</a:t>
            </a:r>
            <a:endParaRPr b="1" sz="2800"/>
          </a:p>
        </p:txBody>
      </p:sp>
      <p:sp>
        <p:nvSpPr>
          <p:cNvPr id="201" name="Google Shape;201;gbb11013cb6_0_6"/>
          <p:cNvSpPr txBox="1"/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</a:pPr>
            <a:r>
              <a:rPr b="1" lang="zh-TW"/>
              <a:t>商品的等級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精裝版">
  <a:themeElements>
    <a:clrScheme name="精裝版">
      <a:dk1>
        <a:srgbClr val="000000"/>
      </a:dk1>
      <a:lt1>
        <a:srgbClr val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精裝版">
  <a:themeElements>
    <a:clrScheme name="精裝版">
      <a:dk1>
        <a:srgbClr val="000000"/>
      </a:dk1>
      <a:lt1>
        <a:srgbClr val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2021-02-05T17:06:37Z</dcterms:created>
  <dc:creator>HG</dc:creator>
</cp:coreProperties>
</file>