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59" r:id="rId5"/>
    <p:sldId id="258" r:id="rId6"/>
    <p:sldId id="263" r:id="rId7"/>
    <p:sldId id="261" r:id="rId8"/>
    <p:sldId id="260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EF3"/>
    <a:srgbClr val="101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C928-ABAB-47B6-A1DA-FCE5C828ECA4}" type="datetimeFigureOut">
              <a:rPr lang="zh-TW" altLang="en-US" smtClean="0"/>
              <a:t>2022/6/16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7CBF-EA27-4E0B-AE71-556A6CE06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02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C928-ABAB-47B6-A1DA-FCE5C828ECA4}" type="datetimeFigureOut">
              <a:rPr lang="zh-TW" altLang="en-US" smtClean="0"/>
              <a:t>2022/6/16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7CBF-EA27-4E0B-AE71-556A6CE06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34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C928-ABAB-47B6-A1DA-FCE5C828ECA4}" type="datetimeFigureOut">
              <a:rPr lang="zh-TW" altLang="en-US" smtClean="0"/>
              <a:t>2022/6/16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7CBF-EA27-4E0B-AE71-556A6CE06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37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C928-ABAB-47B6-A1DA-FCE5C828ECA4}" type="datetimeFigureOut">
              <a:rPr lang="zh-TW" altLang="en-US" smtClean="0"/>
              <a:t>2022/6/16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7CBF-EA27-4E0B-AE71-556A6CE06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89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C928-ABAB-47B6-A1DA-FCE5C828ECA4}" type="datetimeFigureOut">
              <a:rPr lang="zh-TW" altLang="en-US" smtClean="0"/>
              <a:t>2022/6/16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7CBF-EA27-4E0B-AE71-556A6CE06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72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C928-ABAB-47B6-A1DA-FCE5C828ECA4}" type="datetimeFigureOut">
              <a:rPr lang="zh-TW" altLang="en-US" smtClean="0"/>
              <a:t>2022/6/16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7CBF-EA27-4E0B-AE71-556A6CE06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72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C928-ABAB-47B6-A1DA-FCE5C828ECA4}" type="datetimeFigureOut">
              <a:rPr lang="zh-TW" altLang="en-US" smtClean="0"/>
              <a:t>2022/6/16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7CBF-EA27-4E0B-AE71-556A6CE06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36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C928-ABAB-47B6-A1DA-FCE5C828ECA4}" type="datetimeFigureOut">
              <a:rPr lang="zh-TW" altLang="en-US" smtClean="0"/>
              <a:t>2022/6/16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7CBF-EA27-4E0B-AE71-556A6CE06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998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C928-ABAB-47B6-A1DA-FCE5C828ECA4}" type="datetimeFigureOut">
              <a:rPr lang="zh-TW" altLang="en-US" smtClean="0"/>
              <a:t>2022/6/16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7CBF-EA27-4E0B-AE71-556A6CE06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2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C928-ABAB-47B6-A1DA-FCE5C828ECA4}" type="datetimeFigureOut">
              <a:rPr lang="zh-TW" altLang="en-US" smtClean="0"/>
              <a:t>2022/6/16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7CBF-EA27-4E0B-AE71-556A6CE06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47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C928-ABAB-47B6-A1DA-FCE5C828ECA4}" type="datetimeFigureOut">
              <a:rPr lang="zh-TW" altLang="en-US" smtClean="0"/>
              <a:t>2022/6/16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7CBF-EA27-4E0B-AE71-556A6CE06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20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CC928-ABAB-47B6-A1DA-FCE5C828ECA4}" type="datetimeFigureOut">
              <a:rPr lang="zh-TW" altLang="en-US" smtClean="0"/>
              <a:t>2022/6/16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7CBF-EA27-4E0B-AE71-556A6CE06D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4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m080hdzwv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A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1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630103" y="11243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solidFill>
                  <a:srgbClr val="DFEEF3"/>
                </a:solidFill>
                <a:latin typeface="Noto Serif CJK TC Black" panose="02020900000000000000" pitchFamily="18" charset="-120"/>
                <a:ea typeface="Noto Serif CJK TC Black" panose="02020900000000000000" pitchFamily="18" charset="-120"/>
              </a:rPr>
              <a:t>音樂分享</a:t>
            </a:r>
            <a:endParaRPr lang="zh-TW" altLang="en-US" sz="6600" dirty="0">
              <a:solidFill>
                <a:srgbClr val="DFEEF3"/>
              </a:solidFill>
              <a:latin typeface="Noto Serif CJK TC Black" panose="02020900000000000000" pitchFamily="18" charset="-120"/>
              <a:ea typeface="Noto Serif CJK TC Black" panose="020209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2415139" y="273040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rgbClr val="DFEEF3"/>
                </a:solidFill>
                <a:latin typeface="Noto Serif CJK TC Black" panose="02020900000000000000" pitchFamily="18" charset="-120"/>
                <a:ea typeface="Noto Serif CJK TC Black" panose="02020900000000000000" pitchFamily="18" charset="-120"/>
              </a:rPr>
              <a:t>U10901016  </a:t>
            </a:r>
            <a:r>
              <a:rPr lang="zh-TW" altLang="en-US" dirty="0" smtClean="0">
                <a:solidFill>
                  <a:srgbClr val="DFEEF3"/>
                </a:solidFill>
                <a:latin typeface="Noto Serif CJK TC Black" panose="02020900000000000000" pitchFamily="18" charset="-120"/>
                <a:ea typeface="Noto Serif CJK TC Black" panose="02020900000000000000" pitchFamily="18" charset="-120"/>
              </a:rPr>
              <a:t>教育系二</a:t>
            </a:r>
            <a:r>
              <a:rPr lang="en-US" altLang="zh-TW" dirty="0" smtClean="0">
                <a:solidFill>
                  <a:srgbClr val="DFEEF3"/>
                </a:solidFill>
                <a:latin typeface="Noto Serif CJK TC Black" panose="02020900000000000000" pitchFamily="18" charset="-120"/>
                <a:ea typeface="Noto Serif CJK TC Black" panose="02020900000000000000" pitchFamily="18" charset="-120"/>
              </a:rPr>
              <a:t>A  </a:t>
            </a:r>
            <a:r>
              <a:rPr lang="zh-TW" altLang="en-US" dirty="0" smtClean="0">
                <a:solidFill>
                  <a:srgbClr val="DFEEF3"/>
                </a:solidFill>
                <a:latin typeface="Noto Serif CJK TC Black" panose="02020900000000000000" pitchFamily="18" charset="-120"/>
                <a:ea typeface="Noto Serif CJK TC Black" panose="02020900000000000000" pitchFamily="18" charset="-120"/>
              </a:rPr>
              <a:t>莊馥翎</a:t>
            </a:r>
            <a:endParaRPr lang="zh-TW" altLang="en-US" dirty="0">
              <a:solidFill>
                <a:srgbClr val="DFEEF3"/>
              </a:solidFill>
              <a:latin typeface="Noto Serif CJK TC Black" panose="02020900000000000000" pitchFamily="18" charset="-120"/>
              <a:ea typeface="Noto Serif CJK TC Black" panose="02020900000000000000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94" y="4129539"/>
            <a:ext cx="1727134" cy="172713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173247" y="61766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1:32 start</a:t>
            </a:r>
            <a:endParaRPr lang="zh-TW" altLang="en-US" dirty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26707" y="3809577"/>
            <a:ext cx="2431908" cy="2367057"/>
          </a:xfrm>
          <a:prstGeom prst="rect">
            <a:avLst/>
          </a:prstGeom>
          <a:solidFill>
            <a:srgbClr val="DFEEF3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7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E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48" y="0"/>
            <a:ext cx="8259104" cy="464574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4414022"/>
            <a:ext cx="12192000" cy="2543536"/>
          </a:xfrm>
          <a:prstGeom prst="rect">
            <a:avLst/>
          </a:prstGeom>
          <a:solidFill>
            <a:srgbClr val="101A58"/>
          </a:solidFill>
          <a:ln>
            <a:solidFill>
              <a:srgbClr val="101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345" y="4524920"/>
            <a:ext cx="120072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200" dirty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YOASOBI</a:t>
            </a:r>
            <a:r>
              <a:rPr lang="zh-TW" altLang="en-US" sz="2200" dirty="0" smtClean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是日本</a:t>
            </a:r>
            <a:r>
              <a:rPr lang="zh-TW" altLang="en-US" sz="2200" dirty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雙人音樂</a:t>
            </a:r>
            <a:r>
              <a:rPr lang="zh-TW" altLang="en-US" sz="2200" dirty="0" smtClean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組合。</a:t>
            </a:r>
            <a:endParaRPr lang="en-US" altLang="zh-TW" sz="2200" dirty="0" smtClean="0">
              <a:solidFill>
                <a:schemeClr val="bg1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200" dirty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2019</a:t>
            </a:r>
            <a:r>
              <a:rPr lang="zh-TW" altLang="en-US" sz="2200" dirty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年</a:t>
            </a:r>
            <a:r>
              <a:rPr lang="ja-JP" altLang="en-US" sz="2200" dirty="0" smtClean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以第一</a:t>
            </a:r>
            <a:r>
              <a:rPr lang="ja-JP" altLang="en-US" sz="2200" dirty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張</a:t>
            </a:r>
            <a:r>
              <a:rPr lang="ja-JP" altLang="en-US" sz="2200" dirty="0" smtClean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單曲「</a:t>
            </a:r>
            <a:r>
              <a:rPr lang="ja-JP" altLang="en-US" sz="2200" dirty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夜に駆け</a:t>
            </a:r>
            <a:r>
              <a:rPr lang="ja-JP" altLang="en-US" sz="2200" dirty="0" smtClean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る」（向夜晚奔去）出道</a:t>
            </a:r>
            <a:r>
              <a:rPr lang="zh-TW" altLang="en-US" sz="2200" dirty="0" smtClean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。</a:t>
            </a:r>
            <a:endParaRPr lang="zh-TW" altLang="en-US" sz="2200" dirty="0">
              <a:solidFill>
                <a:schemeClr val="bg1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將</a:t>
            </a:r>
            <a:r>
              <a:rPr lang="zh-TW" altLang="en-US" sz="2200" dirty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在日本索尼音樂娛樂所經營的小說及插畫網站「</a:t>
            </a:r>
            <a:r>
              <a:rPr lang="en-US" altLang="zh-TW" sz="2200" dirty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monogatary.com</a:t>
            </a:r>
            <a:r>
              <a:rPr lang="zh-TW" altLang="en-US" sz="2200" dirty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」</a:t>
            </a:r>
            <a:r>
              <a:rPr lang="zh-TW" altLang="en-US" sz="2200" dirty="0" smtClean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中的原作</a:t>
            </a:r>
            <a:r>
              <a:rPr lang="zh-TW" altLang="en-US" sz="2200" dirty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小說音樂化</a:t>
            </a:r>
            <a:r>
              <a:rPr lang="zh-TW" altLang="en-US" sz="2200" dirty="0" smtClean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。</a:t>
            </a:r>
            <a:endParaRPr lang="en-US" altLang="zh-TW" sz="2200" dirty="0" smtClean="0">
              <a:solidFill>
                <a:schemeClr val="bg1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音樂類型為日本</a:t>
            </a:r>
            <a:r>
              <a:rPr lang="zh-TW" altLang="en-US" sz="2200" dirty="0" smtClean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流行音樂</a:t>
            </a:r>
            <a:r>
              <a:rPr lang="en-US" altLang="zh-TW" sz="2200" dirty="0" smtClean="0">
                <a:solidFill>
                  <a:schemeClr val="bg1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(J-POP)</a:t>
            </a:r>
            <a:endParaRPr lang="zh-TW" altLang="en-US" sz="2200" dirty="0">
              <a:solidFill>
                <a:schemeClr val="bg1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806074" y="2666614"/>
            <a:ext cx="21663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Noto Serif CJK TC Black" panose="02020900000000000000" pitchFamily="18" charset="-120"/>
                <a:ea typeface="Noto Serif CJK TC Black" panose="02020900000000000000" pitchFamily="18" charset="-120"/>
              </a:rPr>
              <a:t>歌曲創作</a:t>
            </a:r>
            <a:endParaRPr lang="en-US" altLang="zh-TW" sz="2800" dirty="0" smtClean="0">
              <a:latin typeface="Noto Serif CJK TC Black" panose="02020900000000000000" pitchFamily="18" charset="-120"/>
              <a:ea typeface="Noto Serif CJK TC Black" panose="02020900000000000000" pitchFamily="18" charset="-120"/>
            </a:endParaRPr>
          </a:p>
          <a:p>
            <a:r>
              <a:rPr lang="en-US" altLang="zh-TW" sz="3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Ayase</a:t>
            </a:r>
          </a:p>
          <a:p>
            <a:endParaRPr lang="zh-TW" altLang="en-US" sz="3600" dirty="0"/>
          </a:p>
        </p:txBody>
      </p:sp>
      <p:sp>
        <p:nvSpPr>
          <p:cNvPr id="9" name="矩形 8"/>
          <p:cNvSpPr/>
          <p:nvPr/>
        </p:nvSpPr>
        <p:spPr>
          <a:xfrm>
            <a:off x="1099054" y="1572271"/>
            <a:ext cx="12923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Noto Serif CJK TC Black" panose="02020900000000000000" pitchFamily="18" charset="-120"/>
                <a:ea typeface="Noto Serif CJK TC Black" panose="02020900000000000000" pitchFamily="18" charset="-120"/>
              </a:rPr>
              <a:t>主唱</a:t>
            </a:r>
            <a:endParaRPr lang="en-US" altLang="zh-TW" sz="2800" dirty="0" smtClean="0">
              <a:latin typeface="Noto Serif CJK TC Black" panose="02020900000000000000" pitchFamily="18" charset="-120"/>
              <a:ea typeface="Noto Serif CJK TC Black" panose="02020900000000000000" pitchFamily="18" charset="-120"/>
            </a:endParaRPr>
          </a:p>
          <a:p>
            <a:r>
              <a:rPr lang="en-US" altLang="zh-TW" sz="3600" b="1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ikura</a:t>
            </a:r>
            <a:endParaRPr lang="zh-TW" altLang="en-US" b="1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67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A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456218" y="175491"/>
            <a:ext cx="4849091" cy="4719782"/>
          </a:xfrm>
          <a:prstGeom prst="rect">
            <a:avLst/>
          </a:prstGeom>
          <a:solidFill>
            <a:srgbClr val="DFEEF3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1" r="21526"/>
          <a:stretch/>
        </p:blipFill>
        <p:spPr>
          <a:xfrm>
            <a:off x="6818841" y="442628"/>
            <a:ext cx="4144723" cy="410725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61757" y="1144055"/>
            <a:ext cx="4215063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歌曲名稱：群青</a:t>
            </a:r>
            <a:endParaRPr lang="en-US" altLang="zh-TW" dirty="0" smtClean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歌曲</a:t>
            </a:r>
            <a:r>
              <a:rPr lang="zh-TW" altLang="en-US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風格：日本流行音樂</a:t>
            </a:r>
            <a:endParaRPr lang="en-US" altLang="zh-TW" dirty="0" smtClean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作曲</a:t>
            </a:r>
            <a:r>
              <a:rPr lang="zh-TW" altLang="en-US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者：</a:t>
            </a:r>
            <a:r>
              <a:rPr lang="en-US" altLang="zh-TW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Ayase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作詞者：</a:t>
            </a:r>
            <a:r>
              <a:rPr lang="en-US" altLang="zh-TW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Ayase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演唱者：</a:t>
            </a:r>
            <a:r>
              <a:rPr lang="en-US" altLang="zh-TW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ikura</a:t>
            </a:r>
          </a:p>
          <a:p>
            <a:pPr marL="0" indent="0">
              <a:buNone/>
            </a:pPr>
            <a:endParaRPr lang="zh-TW" altLang="en-US" dirty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9653" y="4479731"/>
            <a:ext cx="106799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YOASOBI</a:t>
            </a:r>
            <a:r>
              <a:rPr lang="zh-TW" altLang="en-US" sz="2800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的第五首數位發行</a:t>
            </a:r>
            <a:r>
              <a:rPr lang="zh-TW" altLang="en-US" sz="2800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單曲</a:t>
            </a:r>
            <a:endParaRPr lang="en-US" altLang="zh-TW" sz="2800" dirty="0" smtClean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200" dirty="0" smtClean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以日本漫畫家山口飛翔的作品</a:t>
            </a:r>
            <a:r>
              <a:rPr lang="en-US" altLang="zh-TW" sz="2800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《</a:t>
            </a:r>
            <a:r>
              <a:rPr lang="zh-TW" altLang="en-US" sz="2800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藍色時期</a:t>
            </a:r>
            <a:r>
              <a:rPr lang="en-US" altLang="zh-TW" sz="2800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》</a:t>
            </a:r>
            <a:r>
              <a:rPr lang="zh-TW" altLang="en-US" sz="2800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為原型創作</a:t>
            </a:r>
            <a:endParaRPr lang="en-US" altLang="zh-TW" sz="2800" dirty="0" smtClean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200" dirty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時長</a:t>
            </a:r>
            <a:r>
              <a:rPr lang="en-US" altLang="zh-TW" sz="2800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4</a:t>
            </a:r>
            <a:r>
              <a:rPr lang="zh-TW" altLang="en-US" sz="2800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分</a:t>
            </a:r>
            <a:r>
              <a:rPr lang="en-US" altLang="zh-TW" sz="2800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8</a:t>
            </a:r>
            <a:r>
              <a:rPr lang="zh-TW" altLang="en-US" sz="2800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秒，</a:t>
            </a:r>
            <a:r>
              <a:rPr lang="zh-TW" altLang="en-US" sz="2800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每分鐘</a:t>
            </a:r>
            <a:r>
              <a:rPr lang="en-US" altLang="zh-TW" sz="2800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135</a:t>
            </a:r>
            <a:r>
              <a:rPr lang="zh-TW" altLang="en-US" sz="2800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拍的降</a:t>
            </a:r>
            <a:r>
              <a:rPr lang="en-US" altLang="zh-TW" sz="2800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B</a:t>
            </a:r>
            <a:r>
              <a:rPr lang="zh-TW" altLang="en-US" sz="2800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大調日本</a:t>
            </a:r>
            <a:r>
              <a:rPr lang="zh-TW" altLang="en-US" sz="2800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流行音樂</a:t>
            </a:r>
            <a:endParaRPr lang="en-US" altLang="zh-TW" sz="2800" dirty="0" smtClean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endParaRPr lang="zh-TW" altLang="en-US" dirty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27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A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2920" y="714619"/>
            <a:ext cx="10515600" cy="1275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 smtClean="0">
                <a:solidFill>
                  <a:srgbClr val="DFEEF3"/>
                </a:solidFill>
                <a:latin typeface="Noto Serif CJK TC Black" panose="02020900000000000000" pitchFamily="18" charset="-120"/>
                <a:ea typeface="Noto Serif CJK TC Black" panose="02020900000000000000" pitchFamily="18" charset="-120"/>
              </a:rPr>
              <a:t>藍色時期</a:t>
            </a:r>
            <a:endParaRPr lang="en-US" altLang="zh-TW" sz="4800" dirty="0" smtClean="0">
              <a:solidFill>
                <a:srgbClr val="DFEEF3"/>
              </a:solidFill>
              <a:latin typeface="Noto Serif CJK TC Black" panose="02020900000000000000" pitchFamily="18" charset="-120"/>
              <a:ea typeface="Noto Serif CJK TC Black" panose="02020900000000000000" pitchFamily="18" charset="-120"/>
            </a:endParaRPr>
          </a:p>
          <a:p>
            <a:pPr marL="0" indent="0">
              <a:buNone/>
            </a:pPr>
            <a:endParaRPr lang="en-US" altLang="zh-TW" sz="4000" dirty="0" smtClean="0">
              <a:solidFill>
                <a:srgbClr val="DFEEF3"/>
              </a:solidFill>
              <a:latin typeface="Noto Serif CJK TC Black" panose="02020900000000000000" pitchFamily="18" charset="-120"/>
              <a:ea typeface="Noto Serif CJK TC Black" panose="020209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17763" r="17763"/>
          <a:stretch/>
        </p:blipFill>
        <p:spPr>
          <a:xfrm>
            <a:off x="6062172" y="3955425"/>
            <a:ext cx="1647508" cy="255530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217" y="3933475"/>
            <a:ext cx="2652208" cy="257725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55" y="3944451"/>
            <a:ext cx="1825216" cy="255530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91723" y="1786096"/>
            <a:ext cx="7783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畢卡索</a:t>
            </a:r>
            <a:r>
              <a:rPr lang="zh-TW" altLang="en-US" sz="2200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在</a:t>
            </a:r>
            <a:r>
              <a:rPr lang="en-US" altLang="zh-TW" sz="2200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1900</a:t>
            </a:r>
            <a:r>
              <a:rPr lang="zh-TW" altLang="en-US" sz="2200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年至</a:t>
            </a:r>
            <a:r>
              <a:rPr lang="en-US" altLang="zh-TW" sz="2200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1904</a:t>
            </a:r>
            <a:r>
              <a:rPr lang="zh-TW" altLang="en-US" sz="2200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年之間，本質上以單色（陰鬱的藍色與藍綠色）做畫的時期，只有極少數暖色作品例外</a:t>
            </a:r>
            <a:r>
              <a:rPr lang="zh-TW" altLang="en-US" sz="2200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。</a:t>
            </a:r>
            <a:endParaRPr lang="en-US" altLang="zh-TW" sz="2200" dirty="0" smtClean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200" dirty="0" smtClean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200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現在</a:t>
            </a:r>
            <a:r>
              <a:rPr lang="zh-TW" altLang="en-US" sz="2200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是形容充滿煩惱的少年時期。</a:t>
            </a:r>
            <a:endParaRPr lang="en-US" altLang="zh-TW" sz="2200" dirty="0" smtClean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 smtClean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endParaRPr lang="en-US" altLang="zh-TW" dirty="0" smtClean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endParaRPr lang="en-US" altLang="zh-TW" dirty="0" smtClean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endParaRPr lang="zh-TW" altLang="en-US" dirty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823" y="970673"/>
            <a:ext cx="3449443" cy="487950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147116" y="6108913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漫畫家山口飛翔的作品</a:t>
            </a:r>
            <a:r>
              <a:rPr lang="en-US" altLang="zh-TW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《</a:t>
            </a:r>
            <a:r>
              <a:rPr lang="zh-TW" altLang="en-US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藍色時期</a:t>
            </a:r>
            <a:r>
              <a:rPr lang="en-US" altLang="zh-TW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74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E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 t="13021" r="12733" b="10988"/>
          <a:stretch/>
        </p:blipFill>
        <p:spPr>
          <a:xfrm>
            <a:off x="-1" y="0"/>
            <a:ext cx="5809673" cy="330661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5" t="12374" r="12372" b="11060"/>
          <a:stretch/>
        </p:blipFill>
        <p:spPr>
          <a:xfrm>
            <a:off x="-36944" y="3306618"/>
            <a:ext cx="5846617" cy="355138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46615" y="199437"/>
            <a:ext cx="6446289" cy="6545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你真是個不可思議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的人。</a:t>
            </a:r>
          </a:p>
          <a:p>
            <a:pPr>
              <a:spcBef>
                <a:spcPts val="800"/>
              </a:spcBef>
            </a:pP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明明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可以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聰明的活下去，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卻選擇了不確定的未來。</a:t>
            </a:r>
          </a:p>
          <a:p>
            <a:pPr>
              <a:spcBef>
                <a:spcPts val="800"/>
              </a:spcBef>
            </a:pP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明明只要努力讀書的話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，只要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讓大人們開心的話，</a:t>
            </a:r>
          </a:p>
          <a:p>
            <a:pPr>
              <a:spcBef>
                <a:spcPts val="800"/>
              </a:spcBef>
            </a:pP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就能沒有任何問題地，過好每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一天。</a:t>
            </a:r>
            <a:endParaRPr lang="zh-TW" altLang="en-US" sz="1700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spcBef>
                <a:spcPts val="800"/>
              </a:spcBef>
            </a:pP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就算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如此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，你依舊選擇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了繪畫。</a:t>
            </a:r>
          </a:p>
          <a:p>
            <a:pPr>
              <a:spcBef>
                <a:spcPts val="800"/>
              </a:spcBef>
            </a:pP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朝著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只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能靠著創作前進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的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世界、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朝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著打從心底與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人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連結的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世界。</a:t>
            </a:r>
          </a:p>
          <a:p>
            <a:pPr>
              <a:spcBef>
                <a:spcPts val="800"/>
              </a:spcBef>
            </a:pP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朝著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你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真正喜歡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的世界。</a:t>
            </a:r>
          </a:p>
          <a:p>
            <a:pPr>
              <a:spcBef>
                <a:spcPts val="800"/>
              </a:spcBef>
            </a:pP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對自己喜歡的事情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說出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「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喜歡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」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是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一件恐怖的事情。</a:t>
            </a:r>
          </a:p>
          <a:p>
            <a:pPr>
              <a:spcBef>
                <a:spcPts val="800"/>
              </a:spcBef>
            </a:pP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因為如果喜歡的東西被否定了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，會無可救藥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的失望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。</a:t>
            </a:r>
            <a:endParaRPr lang="zh-TW" altLang="en-US" sz="1700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spcBef>
                <a:spcPts val="800"/>
              </a:spcBef>
            </a:pP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就算這樣，你也繼續畫著。</a:t>
            </a:r>
          </a:p>
          <a:p>
            <a:pPr>
              <a:spcBef>
                <a:spcPts val="800"/>
              </a:spcBef>
            </a:pP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有時也會稍作休息，整頓呼吸後，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繼續前進。</a:t>
            </a:r>
          </a:p>
          <a:p>
            <a:pPr>
              <a:spcBef>
                <a:spcPts val="800"/>
              </a:spcBef>
            </a:pP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正因為是處於尚未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成熟「青色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」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時代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，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才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懂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內心矛盾和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痛苦。</a:t>
            </a:r>
          </a:p>
          <a:p>
            <a:pPr>
              <a:spcBef>
                <a:spcPts val="800"/>
              </a:spcBef>
            </a:pP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但是也正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因為經歷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過這種「青色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」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時代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，人才能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向前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進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。</a:t>
            </a:r>
            <a:endParaRPr lang="zh-TW" altLang="en-US" sz="1700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spcBef>
                <a:spcPts val="800"/>
              </a:spcBef>
            </a:pP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也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會有失去目標的時候吧。</a:t>
            </a:r>
          </a:p>
          <a:p>
            <a:pPr>
              <a:spcBef>
                <a:spcPts val="800"/>
              </a:spcBef>
            </a:pP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但只要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還能感到不甘心，就還能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繼續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戰鬥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。</a:t>
            </a:r>
            <a:endParaRPr lang="zh-TW" altLang="en-US" sz="1700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spcBef>
                <a:spcPts val="800"/>
              </a:spcBef>
            </a:pP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這個世界沒有正確答案。</a:t>
            </a:r>
          </a:p>
          <a:p>
            <a:pPr>
              <a:spcBef>
                <a:spcPts val="800"/>
              </a:spcBef>
            </a:pP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「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如果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你能看見青色的話，蘋果也好兔子也好畫成青色也</a:t>
            </a:r>
            <a:r>
              <a:rPr lang="zh-TW" altLang="en-US" sz="17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無所謂</a:t>
            </a: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」</a:t>
            </a:r>
          </a:p>
          <a:p>
            <a:pPr>
              <a:spcBef>
                <a:spcPts val="800"/>
              </a:spcBef>
            </a:pPr>
            <a:r>
              <a:rPr lang="zh-TW" altLang="en-US" sz="1700" dirty="0">
                <a:latin typeface="NSimSun" panose="02010609030101010101" pitchFamily="49" charset="-122"/>
                <a:ea typeface="NSimSun" panose="02010609030101010101" pitchFamily="49" charset="-122"/>
              </a:rPr>
              <a:t>我憧憬著，那個雖然會迷茫，但卻向著喜歡的事物努力的你。 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10837" y="392991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成為青色的夥伴</a:t>
            </a:r>
            <a:endParaRPr lang="zh-TW" altLang="en-US" dirty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33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A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47995"/>
            <a:ext cx="10515600" cy="3162011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200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為了活在青春時代的人們打氣所寫</a:t>
            </a:r>
            <a:endParaRPr lang="en-US" altLang="zh-TW" sz="3200" dirty="0" smtClean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indent="0" algn="ctr">
              <a:buNone/>
            </a:pPr>
            <a:endParaRPr lang="en-US" altLang="zh-TW" sz="3200" dirty="0" smtClean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indent="0" algn="ctr">
              <a:buNone/>
            </a:pPr>
            <a:r>
              <a:rPr lang="zh-TW" altLang="en-US" sz="3200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合唱的</a:t>
            </a:r>
            <a:r>
              <a:rPr lang="zh-TW" altLang="en-US" sz="3200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部分也是為了獻給那些為自己青春奮鬥的人</a:t>
            </a:r>
            <a:endParaRPr lang="en-US" altLang="zh-TW" sz="3200" dirty="0" smtClean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indent="0" algn="ctr">
              <a:buNone/>
            </a:pPr>
            <a:endParaRPr lang="en-US" altLang="zh-TW" sz="3200" dirty="0" smtClean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indent="0" algn="ctr">
              <a:buNone/>
            </a:pPr>
            <a:r>
              <a:rPr lang="zh-TW" altLang="en-US" sz="3200" dirty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用藍色畫</a:t>
            </a:r>
            <a:r>
              <a:rPr lang="zh-TW" altLang="en-US" sz="3200" dirty="0" smtClean="0">
                <a:solidFill>
                  <a:srgbClr val="DFEEF3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出心中「最喜歡的那片風景」</a:t>
            </a:r>
            <a:endParaRPr lang="en-US" altLang="zh-TW" sz="3200" dirty="0" smtClean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indent="0" algn="ctr">
              <a:buNone/>
            </a:pPr>
            <a:endParaRPr lang="en-US" altLang="zh-TW" sz="3600" dirty="0" smtClean="0">
              <a:solidFill>
                <a:srgbClr val="DFEEF3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415636" y="314036"/>
            <a:ext cx="11323782" cy="6216073"/>
          </a:xfrm>
          <a:prstGeom prst="rect">
            <a:avLst/>
          </a:prstGeom>
          <a:noFill/>
          <a:ln w="28575">
            <a:solidFill>
              <a:srgbClr val="DFE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467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A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7357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/>
                </a:solidFill>
                <a:latin typeface="Noto Serif CJK TC Black" panose="02020900000000000000" pitchFamily="18" charset="-120"/>
                <a:ea typeface="Noto Serif CJK TC Black" panose="02020900000000000000" pitchFamily="18" charset="-120"/>
              </a:rPr>
              <a:t>參考</a:t>
            </a:r>
            <a:r>
              <a:rPr lang="zh-TW" altLang="en-US" dirty="0" smtClean="0">
                <a:solidFill>
                  <a:schemeClr val="bg1"/>
                </a:solidFill>
                <a:latin typeface="Noto Serif CJK TC Black" panose="02020900000000000000" pitchFamily="18" charset="-120"/>
                <a:ea typeface="Noto Serif CJK TC Black" panose="02020900000000000000" pitchFamily="18" charset="-120"/>
              </a:rPr>
              <a:t>資料</a:t>
            </a:r>
            <a:endParaRPr lang="en-US" altLang="zh-TW" dirty="0" smtClean="0">
              <a:solidFill>
                <a:schemeClr val="bg1"/>
              </a:solidFill>
              <a:latin typeface="Noto Serif CJK TC Black" panose="02020900000000000000" pitchFamily="18" charset="-120"/>
              <a:ea typeface="Noto Serif CJK TC Black" panose="02020900000000000000" pitchFamily="18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US" altLang="zh-TW" dirty="0" smtClean="0">
                <a:solidFill>
                  <a:schemeClr val="bg1"/>
                </a:solidFill>
                <a:hlinkClick r:id="rId2"/>
              </a:rPr>
              <a:t>zh.m.wikipedia.org/zh-tw/YOASOBI</a:t>
            </a:r>
          </a:p>
          <a:p>
            <a:pPr marL="0" indent="0">
              <a:buNone/>
            </a:pPr>
            <a:endParaRPr lang="en-US" altLang="zh-TW" dirty="0" smtClean="0">
              <a:solidFill>
                <a:schemeClr val="bg1"/>
              </a:solidFill>
              <a:hlinkClick r:id="rId2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  <a:hlinkClick r:id="rId2"/>
              </a:rPr>
              <a:t>https://reurl.cc/g21gL7</a:t>
            </a:r>
          </a:p>
          <a:p>
            <a:pPr marL="0" indent="0">
              <a:buNone/>
            </a:pPr>
            <a:endParaRPr lang="en-US" altLang="zh-TW" dirty="0" smtClean="0">
              <a:solidFill>
                <a:schemeClr val="bg1"/>
              </a:solidFill>
              <a:hlinkClick r:id="rId2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US" altLang="zh-TW" dirty="0" smtClean="0">
                <a:solidFill>
                  <a:schemeClr val="bg1"/>
                </a:solidFill>
                <a:hlinkClick r:id="rId2"/>
              </a:rPr>
              <a:t>www.youtube.com/watch?v=NyUTYwZe_l4</a:t>
            </a:r>
          </a:p>
          <a:p>
            <a:pPr marL="0" indent="0">
              <a:buNone/>
            </a:pPr>
            <a:endParaRPr lang="en-US" altLang="zh-TW" dirty="0">
              <a:solidFill>
                <a:schemeClr val="bg1"/>
              </a:solidFill>
              <a:hlinkClick r:id="rId2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en-US" altLang="zh-TW" dirty="0">
                <a:solidFill>
                  <a:schemeClr val="bg1"/>
                </a:solidFill>
                <a:hlinkClick r:id="rId2"/>
              </a:rPr>
              <a:t>://www.youtube.com/watch?v=-</a:t>
            </a:r>
            <a:r>
              <a:rPr lang="en-US" altLang="zh-TW" dirty="0" smtClean="0">
                <a:solidFill>
                  <a:schemeClr val="bg1"/>
                </a:solidFill>
                <a:hlinkClick r:id="rId2"/>
              </a:rPr>
              <a:t>m080hdzwvM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15636" y="314036"/>
            <a:ext cx="11323782" cy="6216073"/>
          </a:xfrm>
          <a:prstGeom prst="rect">
            <a:avLst/>
          </a:prstGeom>
          <a:noFill/>
          <a:ln w="28575">
            <a:solidFill>
              <a:srgbClr val="DFE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2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A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8000" dirty="0">
                <a:solidFill>
                  <a:srgbClr val="DFEEF3"/>
                </a:solidFill>
                <a:latin typeface="Noto Serif CJK TC Black" panose="02020900000000000000" pitchFamily="18" charset="-120"/>
                <a:ea typeface="Noto Serif CJK TC Black" panose="02020900000000000000" pitchFamily="18" charset="-120"/>
              </a:rPr>
              <a:t>感謝聆聽</a:t>
            </a:r>
          </a:p>
        </p:txBody>
      </p:sp>
      <p:sp>
        <p:nvSpPr>
          <p:cNvPr id="3" name="矩形 2"/>
          <p:cNvSpPr/>
          <p:nvPr/>
        </p:nvSpPr>
        <p:spPr>
          <a:xfrm>
            <a:off x="415636" y="314036"/>
            <a:ext cx="11323782" cy="6216073"/>
          </a:xfrm>
          <a:prstGeom prst="rect">
            <a:avLst/>
          </a:prstGeom>
          <a:noFill/>
          <a:ln w="28575">
            <a:solidFill>
              <a:srgbClr val="DFE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3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485</Words>
  <Application>Microsoft Office PowerPoint</Application>
  <PresentationFormat>寬螢幕</PresentationFormat>
  <Paragraphs>61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Noto Serif CJK TC Black</vt:lpstr>
      <vt:lpstr>NSimSun</vt:lpstr>
      <vt:lpstr>微軟正黑體</vt:lpstr>
      <vt:lpstr>新細明體</vt:lpstr>
      <vt:lpstr>Arial</vt:lpstr>
      <vt:lpstr>Calibri</vt:lpstr>
      <vt:lpstr>Calibri Light</vt:lpstr>
      <vt:lpstr>Century Gothic</vt:lpstr>
      <vt:lpstr>Office 佈景主題</vt:lpstr>
      <vt:lpstr>音樂分享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音樂分享</dc:title>
  <dc:creator>user</dc:creator>
  <cp:lastModifiedBy>user</cp:lastModifiedBy>
  <cp:revision>19</cp:revision>
  <dcterms:created xsi:type="dcterms:W3CDTF">2022-06-15T08:04:47Z</dcterms:created>
  <dcterms:modified xsi:type="dcterms:W3CDTF">2022-06-16T10:56:43Z</dcterms:modified>
</cp:coreProperties>
</file>