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y="5143500" cx="914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Lato"/>
      <p:regular r:id="rId45"/>
      <p:bold r:id="rId46"/>
      <p:italic r:id="rId47"/>
      <p:boldItalic r:id="rId48"/>
    </p:embeddedFont>
    <p:embeddedFont>
      <p:font typeface="Helvetica Neue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Lato-bold.fntdata"/><Relationship Id="rId45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Lato-boldItalic.fntdata"/><Relationship Id="rId47" Type="http://schemas.openxmlformats.org/officeDocument/2006/relationships/font" Target="fonts/Lato-italic.fntdata"/><Relationship Id="rId49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HelveticaNeue-italic.fntdata"/><Relationship Id="rId50" Type="http://schemas.openxmlformats.org/officeDocument/2006/relationships/font" Target="fonts/HelveticaNeue-bold.fntdata"/><Relationship Id="rId52" Type="http://schemas.openxmlformats.org/officeDocument/2006/relationships/font" Target="fonts/HelveticaNeue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fd2ddaf8e_2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9fd2ddaf8e_2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fd2ddaf8e_2_2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9fd2ddaf8e_2_2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a75f46660e_2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ga75f46660e_2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75f46660e_2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5" name="Google Shape;335;ga75f46660e_2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75f46660e_2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ga75f46660e_2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a75f46660e_2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ga75f46660e_2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75f46660e_2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1" name="Google Shape;401;ga75f46660e_2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a75f46660e_2_1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3" name="Google Shape;433;ga75f46660e_2_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a75f46660e_2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5" name="Google Shape;455;ga75f46660e_2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75f46660e_2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9" name="Google Shape;479;ga75f46660e_2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a75f46660e_2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1" name="Google Shape;491;ga75f46660e_2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9fd2ddaf8e_2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9fd2ddaf8e_2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75f46660e_2_1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3" name="Google Shape;503;ga75f46660e_2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a75f46660e_2_2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3" name="Google Shape;533;ga75f46660e_2_2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75f46660e_2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2" name="Google Shape;552;ga75f46660e_2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a75f46660e_2_3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7" name="Google Shape;577;ga75f46660e_2_3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75f46660e_2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5" name="Google Shape;605;ga75f46660e_2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a75f46660e_2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5" name="Google Shape;615;ga75f46660e_2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a75f46660e_2_3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3" name="Google Shape;633;ga75f46660e_2_3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a75f46660e_2_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7" name="Google Shape;657;ga75f46660e_2_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a7692b24b9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9" name="Google Shape;679;ga7692b24b9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a7692b24b9_2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8" name="Google Shape;698;ga7692b24b9_2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fd2ddaf8e_2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9fd2ddaf8e_2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a7692b24b9_2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5" name="Google Shape;725;ga7692b24b9_2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a7692b24b9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4" name="Google Shape;744;ga7692b24b9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a7692b24b9_2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5" name="Google Shape;775;ga7692b24b9_2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a75f39f7a6_6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a75f39f7a6_6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fd2ddaf8e_2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9fd2ddaf8e_2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75f39f7a6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a75f39f7a6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a75f39f7a6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a75f39f7a6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75f39f7a6_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a75f39f7a6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75f39f7a6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a75f39f7a6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75f39f7a6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a75f39f7a6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710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710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151335"/>
            <a:ext cx="4039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1631156"/>
            <a:ext cx="40398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4628" y="1151335"/>
            <a:ext cx="4042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4628" y="1631156"/>
            <a:ext cx="40422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04788"/>
            <a:ext cx="30087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447" y="204788"/>
            <a:ext cx="51114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076325"/>
            <a:ext cx="30087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1891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1891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1891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5"/>
          <p:cNvGrpSpPr/>
          <p:nvPr/>
        </p:nvGrpSpPr>
        <p:grpSpPr>
          <a:xfrm>
            <a:off x="0" y="0"/>
            <a:ext cx="9141619" cy="5143500"/>
            <a:chOff x="0" y="0"/>
            <a:chExt cx="12188825" cy="6858000"/>
          </a:xfrm>
        </p:grpSpPr>
        <p:sp>
          <p:nvSpPr>
            <p:cNvPr id="127" name="Google Shape;127;p25"/>
            <p:cNvSpPr/>
            <p:nvPr/>
          </p:nvSpPr>
          <p:spPr>
            <a:xfrm>
              <a:off x="7606580" y="0"/>
              <a:ext cx="4582245" cy="6858000"/>
            </a:xfrm>
            <a:custGeom>
              <a:rect b="b" l="l" r="r" t="t"/>
              <a:pathLst>
                <a:path extrusionOk="0" h="6858000" w="4582245">
                  <a:moveTo>
                    <a:pt x="0" y="6858000"/>
                  </a:moveTo>
                  <a:lnTo>
                    <a:pt x="3232405" y="0"/>
                  </a:lnTo>
                  <a:lnTo>
                    <a:pt x="4582245" y="0"/>
                  </a:lnTo>
                  <a:lnTo>
                    <a:pt x="4582245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0000">
                  <a:schemeClr val="accent1"/>
                </a:gs>
                <a:gs pos="100000">
                  <a:schemeClr val="accent1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0" y="4955398"/>
              <a:ext cx="3139457" cy="1901011"/>
            </a:xfrm>
            <a:custGeom>
              <a:rect b="b" l="l" r="r" t="t"/>
              <a:pathLst>
                <a:path extrusionOk="0" h="1728192" w="2854052">
                  <a:moveTo>
                    <a:pt x="0" y="0"/>
                  </a:moveTo>
                  <a:lnTo>
                    <a:pt x="2854052" y="0"/>
                  </a:lnTo>
                  <a:lnTo>
                    <a:pt x="2024404" y="1728192"/>
                  </a:lnTo>
                  <a:lnTo>
                    <a:pt x="0" y="172819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0000">
                  <a:schemeClr val="accent1"/>
                </a:gs>
                <a:gs pos="100000">
                  <a:schemeClr val="accent1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25"/>
          <p:cNvSpPr/>
          <p:nvPr>
            <p:ph idx="2" type="pic"/>
          </p:nvPr>
        </p:nvSpPr>
        <p:spPr>
          <a:xfrm>
            <a:off x="3190386" y="455644"/>
            <a:ext cx="5961600" cy="423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722710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" type="body"/>
          </p:nvPr>
        </p:nvSpPr>
        <p:spPr>
          <a:xfrm>
            <a:off x="722710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158" name="Google Shape;158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64" name="Google Shape;164;p3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65" name="Google Shape;165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457200" y="1151335"/>
            <a:ext cx="4039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1" name="Google Shape;171;p32"/>
          <p:cNvSpPr txBox="1"/>
          <p:nvPr>
            <p:ph idx="2" type="body"/>
          </p:nvPr>
        </p:nvSpPr>
        <p:spPr>
          <a:xfrm>
            <a:off x="457200" y="1631156"/>
            <a:ext cx="40398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72" name="Google Shape;172;p32"/>
          <p:cNvSpPr txBox="1"/>
          <p:nvPr>
            <p:ph idx="3" type="body"/>
          </p:nvPr>
        </p:nvSpPr>
        <p:spPr>
          <a:xfrm>
            <a:off x="4644628" y="1151335"/>
            <a:ext cx="4042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3" name="Google Shape;173;p32"/>
          <p:cNvSpPr txBox="1"/>
          <p:nvPr>
            <p:ph idx="4" type="body"/>
          </p:nvPr>
        </p:nvSpPr>
        <p:spPr>
          <a:xfrm>
            <a:off x="4644628" y="1631156"/>
            <a:ext cx="40422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048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74" name="Google Shape;17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457200" y="204788"/>
            <a:ext cx="30087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575447" y="204788"/>
            <a:ext cx="51114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5" name="Google Shape;185;p34"/>
          <p:cNvSpPr txBox="1"/>
          <p:nvPr>
            <p:ph idx="2" type="body"/>
          </p:nvPr>
        </p:nvSpPr>
        <p:spPr>
          <a:xfrm>
            <a:off x="457200" y="1076325"/>
            <a:ext cx="30087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86" name="Google Shape;186;p3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1791891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/>
          <p:nvPr>
            <p:ph idx="2" type="pic"/>
          </p:nvPr>
        </p:nvSpPr>
        <p:spPr>
          <a:xfrm>
            <a:off x="1791891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5"/>
          <p:cNvSpPr txBox="1"/>
          <p:nvPr>
            <p:ph idx="1" type="body"/>
          </p:nvPr>
        </p:nvSpPr>
        <p:spPr>
          <a:xfrm>
            <a:off x="1791891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93" name="Google Shape;193;p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8"/>
          <p:cNvGrpSpPr/>
          <p:nvPr/>
        </p:nvGrpSpPr>
        <p:grpSpPr>
          <a:xfrm>
            <a:off x="0" y="0"/>
            <a:ext cx="9141619" cy="5143500"/>
            <a:chOff x="0" y="0"/>
            <a:chExt cx="12188825" cy="6858000"/>
          </a:xfrm>
        </p:grpSpPr>
        <p:sp>
          <p:nvSpPr>
            <p:cNvPr id="210" name="Google Shape;210;p38"/>
            <p:cNvSpPr/>
            <p:nvPr/>
          </p:nvSpPr>
          <p:spPr>
            <a:xfrm>
              <a:off x="7606580" y="0"/>
              <a:ext cx="4582245" cy="6858000"/>
            </a:xfrm>
            <a:custGeom>
              <a:rect b="b" l="l" r="r" t="t"/>
              <a:pathLst>
                <a:path extrusionOk="0" h="6858000" w="4582245">
                  <a:moveTo>
                    <a:pt x="0" y="6858000"/>
                  </a:moveTo>
                  <a:lnTo>
                    <a:pt x="3232405" y="0"/>
                  </a:lnTo>
                  <a:lnTo>
                    <a:pt x="4582245" y="0"/>
                  </a:lnTo>
                  <a:lnTo>
                    <a:pt x="4582245" y="6858000"/>
                  </a:lnTo>
                  <a:lnTo>
                    <a:pt x="0" y="6858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0000">
                  <a:schemeClr val="accent1"/>
                </a:gs>
                <a:gs pos="100000">
                  <a:schemeClr val="accent1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0" y="4955398"/>
              <a:ext cx="3139457" cy="1901011"/>
            </a:xfrm>
            <a:custGeom>
              <a:rect b="b" l="l" r="r" t="t"/>
              <a:pathLst>
                <a:path extrusionOk="0" h="1728192" w="2854052">
                  <a:moveTo>
                    <a:pt x="0" y="0"/>
                  </a:moveTo>
                  <a:lnTo>
                    <a:pt x="2854052" y="0"/>
                  </a:lnTo>
                  <a:lnTo>
                    <a:pt x="2024404" y="1728192"/>
                  </a:lnTo>
                  <a:lnTo>
                    <a:pt x="0" y="172819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0000">
                  <a:schemeClr val="accent1"/>
                </a:gs>
                <a:gs pos="100000">
                  <a:schemeClr val="accent1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38"/>
          <p:cNvSpPr/>
          <p:nvPr>
            <p:ph idx="2" type="pic"/>
          </p:nvPr>
        </p:nvSpPr>
        <p:spPr>
          <a:xfrm>
            <a:off x="3190386" y="455644"/>
            <a:ext cx="5961600" cy="423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slide" Target="/ppt/slides/slide19.xml"/><Relationship Id="rId13" Type="http://schemas.openxmlformats.org/officeDocument/2006/relationships/image" Target="../media/image19.png"/><Relationship Id="rId12" Type="http://schemas.openxmlformats.org/officeDocument/2006/relationships/slide" Target="/ppt/slides/slide20.xm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slide" Target="/ppt/slides/slide16.xml"/><Relationship Id="rId9" Type="http://schemas.openxmlformats.org/officeDocument/2006/relationships/image" Target="../media/image32.png"/><Relationship Id="rId5" Type="http://schemas.openxmlformats.org/officeDocument/2006/relationships/image" Target="../media/image24.png"/><Relationship Id="rId6" Type="http://schemas.openxmlformats.org/officeDocument/2006/relationships/slide" Target="/ppt/slides/slide17.xml"/><Relationship Id="rId7" Type="http://schemas.openxmlformats.org/officeDocument/2006/relationships/image" Target="../media/image23.png"/><Relationship Id="rId8" Type="http://schemas.openxmlformats.org/officeDocument/2006/relationships/slide" Target="/ppt/slides/slide18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slide" Target="/ppt/slides/slide22.xml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slide" Target="/ppt/slides/slide23.xml"/><Relationship Id="rId7" Type="http://schemas.openxmlformats.org/officeDocument/2006/relationships/image" Target="../media/image15.png"/><Relationship Id="rId8" Type="http://schemas.openxmlformats.org/officeDocument/2006/relationships/slide" Target="/ppt/slides/slide24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slide" Target="/ppt/slides/slide26.xml"/><Relationship Id="rId5" Type="http://schemas.openxmlformats.org/officeDocument/2006/relationships/image" Target="../media/image29.png"/><Relationship Id="rId6" Type="http://schemas.openxmlformats.org/officeDocument/2006/relationships/slide" Target="/ppt/slides/slide27.xml"/><Relationship Id="rId7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6.png"/><Relationship Id="rId4" Type="http://schemas.openxmlformats.org/officeDocument/2006/relationships/slide" Target="/ppt/slides/slide29.xml"/><Relationship Id="rId9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slide" Target="/ppt/slides/slide30.xml"/><Relationship Id="rId7" Type="http://schemas.openxmlformats.org/officeDocument/2006/relationships/image" Target="../media/image35.png"/><Relationship Id="rId8" Type="http://schemas.openxmlformats.org/officeDocument/2006/relationships/slide" Target="/ppt/slides/slide31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28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 txBox="1"/>
          <p:nvPr/>
        </p:nvSpPr>
        <p:spPr>
          <a:xfrm>
            <a:off x="485259" y="195193"/>
            <a:ext cx="84921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國小數學科教學研究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第十四章 — 幾何概念的教</a:t>
            </a:r>
            <a:r>
              <a:rPr b="1" i="0" lang="zh-TW" sz="45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學</a:t>
            </a:r>
            <a:endParaRPr sz="1100"/>
          </a:p>
        </p:txBody>
      </p:sp>
      <p:sp>
        <p:nvSpPr>
          <p:cNvPr id="222" name="Google Shape;222;p39"/>
          <p:cNvSpPr txBox="1"/>
          <p:nvPr/>
        </p:nvSpPr>
        <p:spPr>
          <a:xfrm>
            <a:off x="5119688" y="3030071"/>
            <a:ext cx="3857700" cy="19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0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組員：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0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U10711017  伍潔瑜</a:t>
            </a:r>
            <a:endParaRPr b="1" i="0" sz="3000" u="none" cap="none" strike="noStrik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0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U10711023  劉家瑋</a:t>
            </a:r>
            <a:endParaRPr b="1" i="0" sz="3000" u="none" cap="none" strike="noStrik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0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U10711040  呂儷馨</a:t>
            </a:r>
            <a:endParaRPr sz="11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3" name="Google Shape;223;p39"/>
          <p:cNvPicPr preferRelativeResize="0"/>
          <p:nvPr/>
        </p:nvPicPr>
        <p:blipFill rotWithShape="1">
          <a:blip r:embed="rId4">
            <a:alphaModFix/>
          </a:blip>
          <a:srcRect b="21079" l="28532" r="28515" t="21090"/>
          <a:stretch/>
        </p:blipFill>
        <p:spPr>
          <a:xfrm>
            <a:off x="1663979" y="1767958"/>
            <a:ext cx="2360334" cy="3178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8"/>
          <p:cNvSpPr/>
          <p:nvPr/>
        </p:nvSpPr>
        <p:spPr>
          <a:xfrm>
            <a:off x="2695575" y="2026444"/>
            <a:ext cx="558300" cy="558300"/>
          </a:xfrm>
          <a:prstGeom prst="rect">
            <a:avLst/>
          </a:prstGeom>
          <a:solidFill>
            <a:srgbClr val="2BA85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8"/>
          <p:cNvSpPr/>
          <p:nvPr/>
        </p:nvSpPr>
        <p:spPr>
          <a:xfrm>
            <a:off x="3305175" y="2026444"/>
            <a:ext cx="558300" cy="5583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8"/>
          <p:cNvSpPr/>
          <p:nvPr/>
        </p:nvSpPr>
        <p:spPr>
          <a:xfrm>
            <a:off x="2680097" y="2646760"/>
            <a:ext cx="558300" cy="5583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8"/>
          <p:cNvSpPr/>
          <p:nvPr/>
        </p:nvSpPr>
        <p:spPr>
          <a:xfrm>
            <a:off x="3305175" y="2646760"/>
            <a:ext cx="558300" cy="558300"/>
          </a:xfrm>
          <a:prstGeom prst="rect">
            <a:avLst/>
          </a:prstGeom>
          <a:solidFill>
            <a:srgbClr val="F4BB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8"/>
          <p:cNvSpPr txBox="1"/>
          <p:nvPr/>
        </p:nvSpPr>
        <p:spPr>
          <a:xfrm>
            <a:off x="2680097" y="2026444"/>
            <a:ext cx="11643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8"/>
          <p:cNvSpPr txBox="1"/>
          <p:nvPr/>
        </p:nvSpPr>
        <p:spPr>
          <a:xfrm rot="5400000">
            <a:off x="3463538" y="2493254"/>
            <a:ext cx="12669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PART THREE</a:t>
            </a:r>
            <a:endParaRPr sz="1500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8"/>
          <p:cNvSpPr txBox="1"/>
          <p:nvPr/>
        </p:nvSpPr>
        <p:spPr>
          <a:xfrm>
            <a:off x="4346227" y="2305645"/>
            <a:ext cx="43152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幾何概念的教學活動</a:t>
            </a:r>
            <a:endParaRPr b="1" sz="3600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321" name="Google Shape;321;p49"/>
          <p:cNvSpPr/>
          <p:nvPr/>
        </p:nvSpPr>
        <p:spPr>
          <a:xfrm>
            <a:off x="963810" y="1841435"/>
            <a:ext cx="439200" cy="4392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9"/>
          <p:cNvSpPr/>
          <p:nvPr/>
        </p:nvSpPr>
        <p:spPr>
          <a:xfrm>
            <a:off x="975716" y="2561708"/>
            <a:ext cx="439200" cy="4392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9"/>
          <p:cNvSpPr/>
          <p:nvPr/>
        </p:nvSpPr>
        <p:spPr>
          <a:xfrm>
            <a:off x="979288" y="3967320"/>
            <a:ext cx="439200" cy="4392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/>
          <p:nvPr/>
        </p:nvSpPr>
        <p:spPr>
          <a:xfrm>
            <a:off x="968573" y="1922398"/>
            <a:ext cx="429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01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5" name="Google Shape;325;p49"/>
          <p:cNvSpPr txBox="1"/>
          <p:nvPr/>
        </p:nvSpPr>
        <p:spPr>
          <a:xfrm>
            <a:off x="981669" y="2642671"/>
            <a:ext cx="42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02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6" name="Google Shape;326;p49"/>
          <p:cNvSpPr txBox="1"/>
          <p:nvPr/>
        </p:nvSpPr>
        <p:spPr>
          <a:xfrm>
            <a:off x="985241" y="4048283"/>
            <a:ext cx="42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03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1523404" y="1955735"/>
            <a:ext cx="41292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分析物體的形狀與關係以理解空間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/>
          <p:nvPr/>
        </p:nvSpPr>
        <p:spPr>
          <a:xfrm>
            <a:off x="1523404" y="2689105"/>
            <a:ext cx="17538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形成空間表徵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9"/>
          <p:cNvSpPr/>
          <p:nvPr/>
        </p:nvSpPr>
        <p:spPr>
          <a:xfrm>
            <a:off x="1523404" y="3157155"/>
            <a:ext cx="52203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200" u="none" cap="none" strike="noStrik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「空間表徵」是個人從空間中收集空間訊息所形成的一種內在意像或心理反應，也就是對環境的認知，並且可以用外在符號表示或呈現出來。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0" name="Google Shape;330;p49"/>
          <p:cNvSpPr txBox="1"/>
          <p:nvPr/>
        </p:nvSpPr>
        <p:spPr>
          <a:xfrm>
            <a:off x="1523404" y="4081620"/>
            <a:ext cx="2446800" cy="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養成空間想像的能力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1438275" y="404813"/>
            <a:ext cx="4785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一、幾何課程的目標與課程設計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9"/>
          <p:cNvSpPr txBox="1"/>
          <p:nvPr/>
        </p:nvSpPr>
        <p:spPr>
          <a:xfrm>
            <a:off x="910827" y="1161666"/>
            <a:ext cx="29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★如何學習空間概念？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8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338" name="Google Shape;338;p50"/>
          <p:cNvSpPr/>
          <p:nvPr/>
        </p:nvSpPr>
        <p:spPr>
          <a:xfrm>
            <a:off x="3723100" y="1248392"/>
            <a:ext cx="1033463" cy="1482329"/>
          </a:xfrm>
          <a:custGeom>
            <a:rect b="b" l="l" r="r" t="t"/>
            <a:pathLst>
              <a:path extrusionOk="0" h="322" w="224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solidFill>
            <a:srgbClr val="DE4477"/>
          </a:solidFill>
          <a:ln cap="flat" cmpd="sng" w="1905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0"/>
          <p:cNvSpPr/>
          <p:nvPr/>
        </p:nvSpPr>
        <p:spPr>
          <a:xfrm>
            <a:off x="2742025" y="2192558"/>
            <a:ext cx="1451372" cy="1063228"/>
          </a:xfrm>
          <a:custGeom>
            <a:rect b="b" l="l" r="r" t="t"/>
            <a:pathLst>
              <a:path extrusionOk="0" h="231" w="315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solidFill>
            <a:srgbClr val="513087"/>
          </a:solidFill>
          <a:ln cap="flat" cmpd="sng" w="1905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0"/>
          <p:cNvSpPr/>
          <p:nvPr/>
        </p:nvSpPr>
        <p:spPr>
          <a:xfrm>
            <a:off x="3267091" y="2909314"/>
            <a:ext cx="1235869" cy="1354931"/>
          </a:xfrm>
          <a:custGeom>
            <a:rect b="b" l="l" r="r" t="t"/>
            <a:pathLst>
              <a:path extrusionOk="0" h="294" w="268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solidFill>
            <a:srgbClr val="DE4477"/>
          </a:solidFill>
          <a:ln cap="flat" cmpd="sng" w="1905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0"/>
          <p:cNvSpPr/>
          <p:nvPr/>
        </p:nvSpPr>
        <p:spPr>
          <a:xfrm>
            <a:off x="4271978" y="2850974"/>
            <a:ext cx="1017984" cy="1403747"/>
          </a:xfrm>
          <a:custGeom>
            <a:rect b="b" l="l" r="r" t="t"/>
            <a:pathLst>
              <a:path extrusionOk="0" h="305" w="221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solidFill>
            <a:srgbClr val="513087"/>
          </a:solidFill>
          <a:ln cap="flat" cmpd="sng" w="1905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0"/>
          <p:cNvSpPr/>
          <p:nvPr/>
        </p:nvSpPr>
        <p:spPr>
          <a:xfrm>
            <a:off x="4373181" y="2192558"/>
            <a:ext cx="1465660" cy="929878"/>
          </a:xfrm>
          <a:custGeom>
            <a:rect b="b" l="l" r="r" t="t"/>
            <a:pathLst>
              <a:path extrusionOk="0" h="202" w="318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solidFill>
            <a:srgbClr val="767171"/>
          </a:solidFill>
          <a:ln cap="flat" cmpd="sng" w="1905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50"/>
          <p:cNvSpPr txBox="1"/>
          <p:nvPr/>
        </p:nvSpPr>
        <p:spPr>
          <a:xfrm>
            <a:off x="314536" y="4242172"/>
            <a:ext cx="3861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能了解垂直、平行、線對稱、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疊合、全等等圖形關係。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0"/>
          <p:cNvSpPr txBox="1"/>
          <p:nvPr/>
        </p:nvSpPr>
        <p:spPr>
          <a:xfrm>
            <a:off x="5895991" y="1931213"/>
            <a:ext cx="45012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能認識展開圖、透視圖、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縮圖、擴大圖，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並能繪製縮圖、擴大圖。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0"/>
          <p:cNvSpPr txBox="1"/>
          <p:nvPr/>
        </p:nvSpPr>
        <p:spPr>
          <a:xfrm>
            <a:off x="4370697" y="720803"/>
            <a:ext cx="27726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能了解各種基本形體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的構成要素及其關係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0"/>
          <p:cNvSpPr txBox="1"/>
          <p:nvPr/>
        </p:nvSpPr>
        <p:spPr>
          <a:xfrm>
            <a:off x="5352496" y="4194625"/>
            <a:ext cx="26250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能運用各種工具和方法繪製基本圖形。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0"/>
          <p:cNvSpPr txBox="1"/>
          <p:nvPr/>
        </p:nvSpPr>
        <p:spPr>
          <a:xfrm>
            <a:off x="471861" y="1906806"/>
            <a:ext cx="24000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能獲得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各種基本形體的概念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0"/>
          <p:cNvSpPr txBox="1"/>
          <p:nvPr/>
        </p:nvSpPr>
        <p:spPr>
          <a:xfrm>
            <a:off x="1431130" y="368865"/>
            <a:ext cx="5334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課程目標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6903" y="3309960"/>
            <a:ext cx="491826" cy="48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1819" y="2368766"/>
            <a:ext cx="513830" cy="436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4090" y="1721365"/>
            <a:ext cx="492422" cy="46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56563" y="2358399"/>
            <a:ext cx="556312" cy="42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10605" y="3376633"/>
            <a:ext cx="393485" cy="388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50"/>
          <p:cNvGrpSpPr/>
          <p:nvPr/>
        </p:nvGrpSpPr>
        <p:grpSpPr>
          <a:xfrm>
            <a:off x="5331077" y="2900315"/>
            <a:ext cx="3655616" cy="801436"/>
            <a:chOff x="5331077" y="2900315"/>
            <a:chExt cx="3655616" cy="801436"/>
          </a:xfrm>
        </p:grpSpPr>
        <p:sp>
          <p:nvSpPr>
            <p:cNvPr id="355" name="Google Shape;355;p50"/>
            <p:cNvSpPr txBox="1"/>
            <p:nvPr/>
          </p:nvSpPr>
          <p:spPr>
            <a:xfrm>
              <a:off x="6187693" y="3064224"/>
              <a:ext cx="2799000" cy="550500"/>
            </a:xfrm>
            <a:prstGeom prst="rect">
              <a:avLst/>
            </a:prstGeom>
            <a:solidFill>
              <a:schemeClr val="accent5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zh-TW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只有展開圖、透視圖</a:t>
              </a:r>
              <a:endParaRPr b="1" i="0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zh-TW" sz="1800" u="none" cap="none" strike="noStrike">
                  <a:solidFill>
                    <a:srgbClr val="FF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與空間想像能力關係較密切</a:t>
              </a:r>
              <a:endParaRPr b="0" i="0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56" name="Google Shape;356;p5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331077" y="2900315"/>
              <a:ext cx="851841" cy="8014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362" name="Google Shape;362;p51"/>
          <p:cNvSpPr txBox="1"/>
          <p:nvPr/>
        </p:nvSpPr>
        <p:spPr>
          <a:xfrm>
            <a:off x="1006078" y="3100388"/>
            <a:ext cx="71319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假如把目標侷限在幾何理解，則有些有益於空間想像的活動便不被重視。</a:t>
            </a:r>
            <a:endParaRPr b="1" i="0" sz="18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我們可以設計一些堆積木、拼圖、摺紙、捏陶等教學活動以增進兒童空間表徵的能力與空間感。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1"/>
          <p:cNvSpPr txBox="1"/>
          <p:nvPr/>
        </p:nvSpPr>
        <p:spPr>
          <a:xfrm>
            <a:off x="1438274" y="404813"/>
            <a:ext cx="4091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教學活動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613" y="1207294"/>
            <a:ext cx="1728838" cy="166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9333" y="1331132"/>
            <a:ext cx="1653683" cy="165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48073" y="1180528"/>
            <a:ext cx="2038208" cy="1919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950" y="1209249"/>
            <a:ext cx="2216100" cy="18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373" name="Google Shape;373;p52"/>
          <p:cNvSpPr/>
          <p:nvPr/>
        </p:nvSpPr>
        <p:spPr>
          <a:xfrm>
            <a:off x="1519238" y="3624263"/>
            <a:ext cx="601243" cy="601243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2"/>
          <p:cNvSpPr/>
          <p:nvPr/>
        </p:nvSpPr>
        <p:spPr>
          <a:xfrm>
            <a:off x="4813697" y="2834878"/>
            <a:ext cx="602473" cy="601243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2"/>
          <p:cNvSpPr/>
          <p:nvPr/>
        </p:nvSpPr>
        <p:spPr>
          <a:xfrm>
            <a:off x="3159919" y="3233738"/>
            <a:ext cx="602473" cy="601243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2"/>
          <p:cNvSpPr/>
          <p:nvPr/>
        </p:nvSpPr>
        <p:spPr>
          <a:xfrm>
            <a:off x="6436519" y="2436019"/>
            <a:ext cx="601243" cy="601243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2"/>
          <p:cNvSpPr/>
          <p:nvPr/>
        </p:nvSpPr>
        <p:spPr>
          <a:xfrm>
            <a:off x="1164431" y="3311128"/>
            <a:ext cx="1672812" cy="10084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2"/>
          <p:cNvSpPr/>
          <p:nvPr/>
        </p:nvSpPr>
        <p:spPr>
          <a:xfrm>
            <a:off x="2832497" y="2936081"/>
            <a:ext cx="1671624" cy="10072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2"/>
          <p:cNvSpPr/>
          <p:nvPr/>
        </p:nvSpPr>
        <p:spPr>
          <a:xfrm>
            <a:off x="4499372" y="2556272"/>
            <a:ext cx="1671624" cy="10084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2"/>
          <p:cNvSpPr/>
          <p:nvPr/>
        </p:nvSpPr>
        <p:spPr>
          <a:xfrm>
            <a:off x="6161485" y="2180035"/>
            <a:ext cx="1672812" cy="100845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3834"/>
                </a:lnTo>
                <a:lnTo>
                  <a:pt x="2172" y="3834"/>
                </a:lnTo>
                <a:lnTo>
                  <a:pt x="2172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2"/>
          <p:cNvSpPr/>
          <p:nvPr/>
        </p:nvSpPr>
        <p:spPr>
          <a:xfrm>
            <a:off x="6627019" y="2627710"/>
            <a:ext cx="242877" cy="215478"/>
          </a:xfrm>
          <a:custGeom>
            <a:rect b="b" l="l" r="r" t="t"/>
            <a:pathLst>
              <a:path extrusionOk="0" h="21266" w="21263">
                <a:moveTo>
                  <a:pt x="21142" y="2570"/>
                </a:moveTo>
                <a:cubicBezTo>
                  <a:pt x="19207" y="574"/>
                  <a:pt x="19207" y="574"/>
                  <a:pt x="19207" y="574"/>
                </a:cubicBezTo>
                <a:cubicBezTo>
                  <a:pt x="18885" y="211"/>
                  <a:pt x="18563" y="211"/>
                  <a:pt x="18240" y="574"/>
                </a:cubicBezTo>
                <a:cubicBezTo>
                  <a:pt x="18079" y="755"/>
                  <a:pt x="18079" y="937"/>
                  <a:pt x="18079" y="1118"/>
                </a:cubicBezTo>
                <a:cubicBezTo>
                  <a:pt x="17918" y="1118"/>
                  <a:pt x="17757" y="1118"/>
                  <a:pt x="17596" y="1300"/>
                </a:cubicBezTo>
                <a:cubicBezTo>
                  <a:pt x="17596" y="1300"/>
                  <a:pt x="17596" y="1300"/>
                  <a:pt x="17596" y="1300"/>
                </a:cubicBezTo>
                <a:cubicBezTo>
                  <a:pt x="12760" y="6745"/>
                  <a:pt x="12760" y="6745"/>
                  <a:pt x="12760" y="6745"/>
                </a:cubicBezTo>
                <a:cubicBezTo>
                  <a:pt x="12760" y="7290"/>
                  <a:pt x="12599" y="7834"/>
                  <a:pt x="12437" y="8197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2921" y="8742"/>
                  <a:pt x="12921" y="8742"/>
                  <a:pt x="12921" y="8742"/>
                </a:cubicBezTo>
                <a:cubicBezTo>
                  <a:pt x="13082" y="8923"/>
                  <a:pt x="13082" y="8923"/>
                  <a:pt x="13082" y="8923"/>
                </a:cubicBezTo>
                <a:cubicBezTo>
                  <a:pt x="11954" y="10012"/>
                  <a:pt x="11954" y="10012"/>
                  <a:pt x="11954" y="10012"/>
                </a:cubicBezTo>
                <a:cubicBezTo>
                  <a:pt x="8407" y="6019"/>
                  <a:pt x="8407" y="6019"/>
                  <a:pt x="8407" y="6019"/>
                </a:cubicBezTo>
                <a:cubicBezTo>
                  <a:pt x="8730" y="4385"/>
                  <a:pt x="8407" y="2752"/>
                  <a:pt x="7279" y="1481"/>
                </a:cubicBezTo>
                <a:cubicBezTo>
                  <a:pt x="6151" y="211"/>
                  <a:pt x="4539" y="-334"/>
                  <a:pt x="3088" y="211"/>
                </a:cubicBezTo>
                <a:cubicBezTo>
                  <a:pt x="5506" y="2933"/>
                  <a:pt x="5506" y="2933"/>
                  <a:pt x="5506" y="2933"/>
                </a:cubicBezTo>
                <a:cubicBezTo>
                  <a:pt x="4861" y="5474"/>
                  <a:pt x="4861" y="5474"/>
                  <a:pt x="4861" y="5474"/>
                </a:cubicBezTo>
                <a:cubicBezTo>
                  <a:pt x="2604" y="6200"/>
                  <a:pt x="2604" y="6200"/>
                  <a:pt x="2604" y="6200"/>
                </a:cubicBezTo>
                <a:cubicBezTo>
                  <a:pt x="187" y="3478"/>
                  <a:pt x="187" y="3478"/>
                  <a:pt x="187" y="3478"/>
                </a:cubicBezTo>
                <a:cubicBezTo>
                  <a:pt x="-297" y="5111"/>
                  <a:pt x="187" y="6927"/>
                  <a:pt x="1315" y="8197"/>
                </a:cubicBezTo>
                <a:cubicBezTo>
                  <a:pt x="2443" y="9468"/>
                  <a:pt x="4055" y="9831"/>
                  <a:pt x="5506" y="9286"/>
                </a:cubicBezTo>
                <a:cubicBezTo>
                  <a:pt x="5667" y="9286"/>
                  <a:pt x="5667" y="9286"/>
                  <a:pt x="5667" y="9286"/>
                </a:cubicBezTo>
                <a:cubicBezTo>
                  <a:pt x="9052" y="13279"/>
                  <a:pt x="9052" y="13279"/>
                  <a:pt x="9052" y="13279"/>
                </a:cubicBezTo>
                <a:cubicBezTo>
                  <a:pt x="5828" y="17091"/>
                  <a:pt x="5828" y="17091"/>
                  <a:pt x="5828" y="17091"/>
                </a:cubicBezTo>
                <a:cubicBezTo>
                  <a:pt x="5506" y="16910"/>
                  <a:pt x="5506" y="16910"/>
                  <a:pt x="5506" y="16910"/>
                </a:cubicBezTo>
                <a:cubicBezTo>
                  <a:pt x="4700" y="17636"/>
                  <a:pt x="4700" y="17636"/>
                  <a:pt x="4700" y="17636"/>
                </a:cubicBezTo>
                <a:cubicBezTo>
                  <a:pt x="3088" y="20540"/>
                  <a:pt x="3088" y="20540"/>
                  <a:pt x="3088" y="20540"/>
                </a:cubicBezTo>
                <a:cubicBezTo>
                  <a:pt x="3410" y="20903"/>
                  <a:pt x="3410" y="20903"/>
                  <a:pt x="3410" y="20903"/>
                </a:cubicBezTo>
                <a:cubicBezTo>
                  <a:pt x="5990" y="19088"/>
                  <a:pt x="5990" y="19088"/>
                  <a:pt x="5990" y="19088"/>
                </a:cubicBezTo>
                <a:cubicBezTo>
                  <a:pt x="6634" y="17999"/>
                  <a:pt x="6634" y="17999"/>
                  <a:pt x="6634" y="17999"/>
                </a:cubicBezTo>
                <a:cubicBezTo>
                  <a:pt x="6473" y="17817"/>
                  <a:pt x="6473" y="17817"/>
                  <a:pt x="6473" y="17817"/>
                </a:cubicBezTo>
                <a:cubicBezTo>
                  <a:pt x="9858" y="14187"/>
                  <a:pt x="9858" y="14187"/>
                  <a:pt x="9858" y="14187"/>
                </a:cubicBezTo>
                <a:cubicBezTo>
                  <a:pt x="15500" y="20540"/>
                  <a:pt x="15500" y="20540"/>
                  <a:pt x="15500" y="20540"/>
                </a:cubicBezTo>
                <a:cubicBezTo>
                  <a:pt x="15984" y="20903"/>
                  <a:pt x="16467" y="21266"/>
                  <a:pt x="16951" y="21266"/>
                </a:cubicBezTo>
                <a:cubicBezTo>
                  <a:pt x="17434" y="21266"/>
                  <a:pt x="17918" y="20903"/>
                  <a:pt x="18402" y="20540"/>
                </a:cubicBezTo>
                <a:cubicBezTo>
                  <a:pt x="19207" y="19632"/>
                  <a:pt x="19207" y="18180"/>
                  <a:pt x="18402" y="17273"/>
                </a:cubicBezTo>
                <a:cubicBezTo>
                  <a:pt x="12760" y="10920"/>
                  <a:pt x="12760" y="10920"/>
                  <a:pt x="12760" y="10920"/>
                </a:cubicBezTo>
                <a:cubicBezTo>
                  <a:pt x="13727" y="9831"/>
                  <a:pt x="13727" y="9831"/>
                  <a:pt x="13727" y="9831"/>
                </a:cubicBezTo>
                <a:cubicBezTo>
                  <a:pt x="14210" y="10375"/>
                  <a:pt x="14210" y="10375"/>
                  <a:pt x="14210" y="10375"/>
                </a:cubicBezTo>
                <a:cubicBezTo>
                  <a:pt x="14533" y="10012"/>
                  <a:pt x="15016" y="9831"/>
                  <a:pt x="15500" y="10012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336" y="4385"/>
                  <a:pt x="20336" y="4385"/>
                  <a:pt x="20336" y="4385"/>
                </a:cubicBezTo>
                <a:cubicBezTo>
                  <a:pt x="20497" y="4204"/>
                  <a:pt x="20497" y="4022"/>
                  <a:pt x="20497" y="3841"/>
                </a:cubicBezTo>
                <a:cubicBezTo>
                  <a:pt x="20658" y="4022"/>
                  <a:pt x="20981" y="3841"/>
                  <a:pt x="21142" y="3659"/>
                </a:cubicBezTo>
                <a:cubicBezTo>
                  <a:pt x="21303" y="3478"/>
                  <a:pt x="21303" y="2933"/>
                  <a:pt x="21142" y="2570"/>
                </a:cubicBezTo>
                <a:close/>
                <a:moveTo>
                  <a:pt x="17112" y="18362"/>
                </a:moveTo>
                <a:cubicBezTo>
                  <a:pt x="17596" y="18362"/>
                  <a:pt x="17918" y="18906"/>
                  <a:pt x="17918" y="19269"/>
                </a:cubicBezTo>
                <a:cubicBezTo>
                  <a:pt x="17918" y="19814"/>
                  <a:pt x="17596" y="20177"/>
                  <a:pt x="17112" y="20177"/>
                </a:cubicBezTo>
                <a:cubicBezTo>
                  <a:pt x="16628" y="20177"/>
                  <a:pt x="16306" y="19814"/>
                  <a:pt x="16306" y="19269"/>
                </a:cubicBezTo>
                <a:cubicBezTo>
                  <a:pt x="16306" y="18906"/>
                  <a:pt x="16628" y="18362"/>
                  <a:pt x="17112" y="18362"/>
                </a:cubicBezTo>
                <a:close/>
                <a:moveTo>
                  <a:pt x="14372" y="7108"/>
                </a:moveTo>
                <a:cubicBezTo>
                  <a:pt x="14049" y="6745"/>
                  <a:pt x="14049" y="6745"/>
                  <a:pt x="14049" y="6745"/>
                </a:cubicBezTo>
                <a:cubicBezTo>
                  <a:pt x="17757" y="2752"/>
                  <a:pt x="17757" y="2752"/>
                  <a:pt x="17757" y="2752"/>
                </a:cubicBezTo>
                <a:cubicBezTo>
                  <a:pt x="18079" y="3115"/>
                  <a:pt x="18079" y="3115"/>
                  <a:pt x="18079" y="3115"/>
                </a:cubicBezTo>
                <a:lnTo>
                  <a:pt x="14372" y="7108"/>
                </a:lnTo>
                <a:close/>
                <a:moveTo>
                  <a:pt x="15500" y="8379"/>
                </a:moveTo>
                <a:cubicBezTo>
                  <a:pt x="15178" y="8197"/>
                  <a:pt x="15178" y="8197"/>
                  <a:pt x="15178" y="8197"/>
                </a:cubicBezTo>
                <a:cubicBezTo>
                  <a:pt x="18885" y="4022"/>
                  <a:pt x="18885" y="4022"/>
                  <a:pt x="18885" y="4022"/>
                </a:cubicBezTo>
                <a:cubicBezTo>
                  <a:pt x="19207" y="4385"/>
                  <a:pt x="19207" y="4385"/>
                  <a:pt x="19207" y="4385"/>
                </a:cubicBezTo>
                <a:lnTo>
                  <a:pt x="15500" y="8379"/>
                </a:lnTo>
                <a:close/>
                <a:moveTo>
                  <a:pt x="15500" y="8379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2"/>
          <p:cNvSpPr/>
          <p:nvPr/>
        </p:nvSpPr>
        <p:spPr>
          <a:xfrm>
            <a:off x="1662113" y="3780235"/>
            <a:ext cx="306011" cy="303584"/>
          </a:xfrm>
          <a:custGeom>
            <a:rect b="b" l="l" r="r" t="t"/>
            <a:pathLst>
              <a:path extrusionOk="0" h="20973" w="20931">
                <a:moveTo>
                  <a:pt x="2007" y="1880"/>
                </a:moveTo>
                <a:cubicBezTo>
                  <a:pt x="-669" y="4580"/>
                  <a:pt x="-669" y="8823"/>
                  <a:pt x="2007" y="11330"/>
                </a:cubicBezTo>
                <a:cubicBezTo>
                  <a:pt x="3727" y="13259"/>
                  <a:pt x="6404" y="13837"/>
                  <a:pt x="8697" y="13066"/>
                </a:cubicBezTo>
                <a:cubicBezTo>
                  <a:pt x="10800" y="15187"/>
                  <a:pt x="10800" y="15187"/>
                  <a:pt x="10800" y="15187"/>
                </a:cubicBezTo>
                <a:cubicBezTo>
                  <a:pt x="10800" y="15187"/>
                  <a:pt x="12712" y="13644"/>
                  <a:pt x="13667" y="14609"/>
                </a:cubicBezTo>
                <a:cubicBezTo>
                  <a:pt x="14432" y="15380"/>
                  <a:pt x="13858" y="16537"/>
                  <a:pt x="13667" y="17309"/>
                </a:cubicBezTo>
                <a:cubicBezTo>
                  <a:pt x="13476" y="17694"/>
                  <a:pt x="13285" y="18466"/>
                  <a:pt x="14432" y="18080"/>
                </a:cubicBezTo>
                <a:cubicBezTo>
                  <a:pt x="14814" y="17887"/>
                  <a:pt x="16152" y="17116"/>
                  <a:pt x="16917" y="18080"/>
                </a:cubicBezTo>
                <a:cubicBezTo>
                  <a:pt x="17873" y="19044"/>
                  <a:pt x="16917" y="20973"/>
                  <a:pt x="16917" y="20973"/>
                </a:cubicBezTo>
                <a:cubicBezTo>
                  <a:pt x="20931" y="20973"/>
                  <a:pt x="20931" y="20973"/>
                  <a:pt x="20931" y="20973"/>
                </a:cubicBezTo>
                <a:cubicBezTo>
                  <a:pt x="20931" y="16923"/>
                  <a:pt x="20931" y="16923"/>
                  <a:pt x="20931" y="16923"/>
                </a:cubicBezTo>
                <a:cubicBezTo>
                  <a:pt x="12903" y="8823"/>
                  <a:pt x="12903" y="8823"/>
                  <a:pt x="12903" y="8823"/>
                </a:cubicBezTo>
                <a:cubicBezTo>
                  <a:pt x="13667" y="6509"/>
                  <a:pt x="13094" y="3809"/>
                  <a:pt x="11373" y="1880"/>
                </a:cubicBezTo>
                <a:cubicBezTo>
                  <a:pt x="8697" y="-627"/>
                  <a:pt x="4492" y="-627"/>
                  <a:pt x="2007" y="1880"/>
                </a:cubicBezTo>
                <a:close/>
                <a:moveTo>
                  <a:pt x="2581" y="9594"/>
                </a:moveTo>
                <a:cubicBezTo>
                  <a:pt x="1434" y="7666"/>
                  <a:pt x="1625" y="4966"/>
                  <a:pt x="3345" y="3230"/>
                </a:cubicBezTo>
                <a:cubicBezTo>
                  <a:pt x="4874" y="1494"/>
                  <a:pt x="7550" y="1302"/>
                  <a:pt x="9462" y="2652"/>
                </a:cubicBezTo>
                <a:lnTo>
                  <a:pt x="2581" y="9594"/>
                </a:lnTo>
                <a:close/>
                <a:moveTo>
                  <a:pt x="2581" y="9594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2"/>
          <p:cNvSpPr/>
          <p:nvPr/>
        </p:nvSpPr>
        <p:spPr>
          <a:xfrm>
            <a:off x="3364706" y="3393281"/>
            <a:ext cx="201204" cy="189324"/>
          </a:xfrm>
          <a:custGeom>
            <a:rect b="b" l="l" r="r" t="t"/>
            <a:pathLst>
              <a:path extrusionOk="0" h="21600" w="21600">
                <a:moveTo>
                  <a:pt x="14751" y="18554"/>
                </a:moveTo>
                <a:cubicBezTo>
                  <a:pt x="14751" y="21600"/>
                  <a:pt x="14751" y="21600"/>
                  <a:pt x="14751" y="21600"/>
                </a:cubicBezTo>
                <a:cubicBezTo>
                  <a:pt x="18702" y="19938"/>
                  <a:pt x="21600" y="15785"/>
                  <a:pt x="21600" y="11354"/>
                </a:cubicBezTo>
                <a:cubicBezTo>
                  <a:pt x="21600" y="4985"/>
                  <a:pt x="16595" y="0"/>
                  <a:pt x="10800" y="0"/>
                </a:cubicBezTo>
                <a:cubicBezTo>
                  <a:pt x="4741" y="0"/>
                  <a:pt x="0" y="4985"/>
                  <a:pt x="0" y="11354"/>
                </a:cubicBezTo>
                <a:cubicBezTo>
                  <a:pt x="0" y="15785"/>
                  <a:pt x="2634" y="19938"/>
                  <a:pt x="6585" y="21600"/>
                </a:cubicBezTo>
                <a:cubicBezTo>
                  <a:pt x="6585" y="18554"/>
                  <a:pt x="6585" y="18554"/>
                  <a:pt x="6585" y="18554"/>
                </a:cubicBezTo>
                <a:cubicBezTo>
                  <a:pt x="4215" y="16892"/>
                  <a:pt x="2634" y="14400"/>
                  <a:pt x="2634" y="11354"/>
                </a:cubicBezTo>
                <a:cubicBezTo>
                  <a:pt x="2634" y="6369"/>
                  <a:pt x="6322" y="2769"/>
                  <a:pt x="10800" y="2769"/>
                </a:cubicBezTo>
                <a:cubicBezTo>
                  <a:pt x="15278" y="2769"/>
                  <a:pt x="18966" y="6369"/>
                  <a:pt x="18966" y="11354"/>
                </a:cubicBezTo>
                <a:cubicBezTo>
                  <a:pt x="18966" y="14400"/>
                  <a:pt x="17385" y="17169"/>
                  <a:pt x="14751" y="18554"/>
                </a:cubicBezTo>
                <a:close/>
                <a:moveTo>
                  <a:pt x="14751" y="18554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52"/>
          <p:cNvSpPr/>
          <p:nvPr/>
        </p:nvSpPr>
        <p:spPr>
          <a:xfrm>
            <a:off x="3320653" y="3349228"/>
            <a:ext cx="290520" cy="279774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cubicBezTo>
                  <a:pt x="4759" y="0"/>
                  <a:pt x="0" y="4883"/>
                  <a:pt x="0" y="11082"/>
                </a:cubicBezTo>
                <a:cubicBezTo>
                  <a:pt x="0" y="15965"/>
                  <a:pt x="3295" y="20285"/>
                  <a:pt x="7871" y="21600"/>
                </a:cubicBezTo>
                <a:cubicBezTo>
                  <a:pt x="7871" y="20097"/>
                  <a:pt x="7871" y="20097"/>
                  <a:pt x="7871" y="20097"/>
                </a:cubicBezTo>
                <a:cubicBezTo>
                  <a:pt x="4027" y="18783"/>
                  <a:pt x="1464" y="15214"/>
                  <a:pt x="1464" y="11082"/>
                </a:cubicBezTo>
                <a:cubicBezTo>
                  <a:pt x="1464" y="5635"/>
                  <a:pt x="5675" y="1503"/>
                  <a:pt x="10800" y="1503"/>
                </a:cubicBezTo>
                <a:cubicBezTo>
                  <a:pt x="15925" y="1503"/>
                  <a:pt x="20136" y="5635"/>
                  <a:pt x="20136" y="11082"/>
                </a:cubicBezTo>
                <a:cubicBezTo>
                  <a:pt x="20136" y="15214"/>
                  <a:pt x="17390" y="18783"/>
                  <a:pt x="13546" y="20097"/>
                </a:cubicBezTo>
                <a:cubicBezTo>
                  <a:pt x="13546" y="21600"/>
                  <a:pt x="13546" y="21600"/>
                  <a:pt x="13546" y="21600"/>
                </a:cubicBezTo>
                <a:cubicBezTo>
                  <a:pt x="18122" y="20285"/>
                  <a:pt x="21600" y="16153"/>
                  <a:pt x="21600" y="11082"/>
                </a:cubicBezTo>
                <a:cubicBezTo>
                  <a:pt x="21600" y="4883"/>
                  <a:pt x="16658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2"/>
          <p:cNvSpPr/>
          <p:nvPr/>
        </p:nvSpPr>
        <p:spPr>
          <a:xfrm>
            <a:off x="3424238" y="3463528"/>
            <a:ext cx="88128" cy="233388"/>
          </a:xfrm>
          <a:custGeom>
            <a:rect b="b" l="l" r="r" t="t"/>
            <a:pathLst>
              <a:path extrusionOk="0" h="21600" w="21600">
                <a:moveTo>
                  <a:pt x="14400" y="18450"/>
                </a:moveTo>
                <a:cubicBezTo>
                  <a:pt x="14400" y="17775"/>
                  <a:pt x="14400" y="4950"/>
                  <a:pt x="14400" y="4725"/>
                </a:cubicBezTo>
                <a:cubicBezTo>
                  <a:pt x="16200" y="4275"/>
                  <a:pt x="17400" y="3600"/>
                  <a:pt x="17400" y="2700"/>
                </a:cubicBezTo>
                <a:cubicBezTo>
                  <a:pt x="17400" y="1125"/>
                  <a:pt x="13800" y="0"/>
                  <a:pt x="10200" y="0"/>
                </a:cubicBezTo>
                <a:cubicBezTo>
                  <a:pt x="6000" y="0"/>
                  <a:pt x="3000" y="1125"/>
                  <a:pt x="3000" y="2700"/>
                </a:cubicBezTo>
                <a:cubicBezTo>
                  <a:pt x="3000" y="3600"/>
                  <a:pt x="4200" y="4275"/>
                  <a:pt x="6000" y="4725"/>
                </a:cubicBezTo>
                <a:cubicBezTo>
                  <a:pt x="6000" y="4725"/>
                  <a:pt x="6000" y="4725"/>
                  <a:pt x="6000" y="4725"/>
                </a:cubicBezTo>
                <a:cubicBezTo>
                  <a:pt x="6000" y="4725"/>
                  <a:pt x="6000" y="17550"/>
                  <a:pt x="6000" y="18450"/>
                </a:cubicBezTo>
                <a:cubicBezTo>
                  <a:pt x="6000" y="207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1600"/>
                  <a:pt x="14400" y="20700"/>
                  <a:pt x="14400" y="18450"/>
                </a:cubicBezTo>
                <a:close/>
                <a:moveTo>
                  <a:pt x="14400" y="1845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2"/>
          <p:cNvSpPr/>
          <p:nvPr/>
        </p:nvSpPr>
        <p:spPr>
          <a:xfrm>
            <a:off x="5111354" y="3007519"/>
            <a:ext cx="44100" cy="2487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2"/>
          <p:cNvSpPr/>
          <p:nvPr/>
        </p:nvSpPr>
        <p:spPr>
          <a:xfrm>
            <a:off x="5038725" y="3057525"/>
            <a:ext cx="44100" cy="1989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2"/>
          <p:cNvSpPr/>
          <p:nvPr/>
        </p:nvSpPr>
        <p:spPr>
          <a:xfrm>
            <a:off x="4962525" y="3096816"/>
            <a:ext cx="46500" cy="1596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2"/>
          <p:cNvSpPr/>
          <p:nvPr/>
        </p:nvSpPr>
        <p:spPr>
          <a:xfrm>
            <a:off x="5183981" y="2946797"/>
            <a:ext cx="45300" cy="309600"/>
          </a:xfrm>
          <a:prstGeom prst="rect">
            <a:avLst/>
          </a:pr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2"/>
          <p:cNvSpPr txBox="1"/>
          <p:nvPr/>
        </p:nvSpPr>
        <p:spPr>
          <a:xfrm>
            <a:off x="1159669" y="2556272"/>
            <a:ext cx="9717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階段0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2"/>
          <p:cNvSpPr txBox="1"/>
          <p:nvPr/>
        </p:nvSpPr>
        <p:spPr>
          <a:xfrm>
            <a:off x="1162050" y="2897985"/>
            <a:ext cx="15216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以知覺認識圖形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2"/>
          <p:cNvSpPr txBox="1"/>
          <p:nvPr/>
        </p:nvSpPr>
        <p:spPr>
          <a:xfrm>
            <a:off x="2837260" y="2100263"/>
            <a:ext cx="9717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階段 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2"/>
          <p:cNvSpPr txBox="1"/>
          <p:nvPr/>
        </p:nvSpPr>
        <p:spPr>
          <a:xfrm>
            <a:off x="2839641" y="2427688"/>
            <a:ext cx="1644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分析圖形的</a:t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構成要素與其間關係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4504135" y="1722835"/>
            <a:ext cx="9717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階段 II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2"/>
          <p:cNvSpPr txBox="1"/>
          <p:nvPr/>
        </p:nvSpPr>
        <p:spPr>
          <a:xfrm>
            <a:off x="4507706" y="2050259"/>
            <a:ext cx="1520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圖形的定義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及其間關係的推理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2"/>
          <p:cNvSpPr txBox="1"/>
          <p:nvPr/>
        </p:nvSpPr>
        <p:spPr>
          <a:xfrm>
            <a:off x="6161485" y="1306116"/>
            <a:ext cx="9717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階段 III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2"/>
          <p:cNvSpPr txBox="1"/>
          <p:nvPr/>
        </p:nvSpPr>
        <p:spPr>
          <a:xfrm>
            <a:off x="1438274" y="404813"/>
            <a:ext cx="5431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二、Van Hiele 理論與幾何概念的教學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2"/>
          <p:cNvSpPr txBox="1"/>
          <p:nvPr/>
        </p:nvSpPr>
        <p:spPr>
          <a:xfrm>
            <a:off x="6086476" y="1620140"/>
            <a:ext cx="458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幾何概念的演繹推理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grpSp>
        <p:nvGrpSpPr>
          <p:cNvPr id="404" name="Google Shape;404;p53"/>
          <p:cNvGrpSpPr/>
          <p:nvPr/>
        </p:nvGrpSpPr>
        <p:grpSpPr>
          <a:xfrm>
            <a:off x="971184" y="1413739"/>
            <a:ext cx="4688794" cy="439200"/>
            <a:chOff x="963810" y="1841435"/>
            <a:chExt cx="4688794" cy="439200"/>
          </a:xfrm>
        </p:grpSpPr>
        <p:sp>
          <p:nvSpPr>
            <p:cNvPr id="405" name="Google Shape;405;p53"/>
            <p:cNvSpPr/>
            <p:nvPr/>
          </p:nvSpPr>
          <p:spPr>
            <a:xfrm>
              <a:off x="963810" y="1841435"/>
              <a:ext cx="439200" cy="439200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3"/>
            <p:cNvSpPr txBox="1"/>
            <p:nvPr/>
          </p:nvSpPr>
          <p:spPr>
            <a:xfrm>
              <a:off x="968573" y="1922398"/>
              <a:ext cx="4299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01</a:t>
              </a:r>
              <a:endParaRPr b="1" i="0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07" name="Google Shape;407;p53"/>
            <p:cNvSpPr txBox="1"/>
            <p:nvPr/>
          </p:nvSpPr>
          <p:spPr>
            <a:xfrm>
              <a:off x="1523404" y="1955735"/>
              <a:ext cx="41292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445469"/>
                  </a:solidFill>
                  <a:latin typeface="Arial"/>
                  <a:ea typeface="Arial"/>
                  <a:cs typeface="Arial"/>
                  <a:sym typeface="Arial"/>
                </a:rPr>
                <a:t>定義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53"/>
          <p:cNvGrpSpPr/>
          <p:nvPr/>
        </p:nvGrpSpPr>
        <p:grpSpPr>
          <a:xfrm>
            <a:off x="975092" y="2135396"/>
            <a:ext cx="3682088" cy="439200"/>
            <a:chOff x="975716" y="2561708"/>
            <a:chExt cx="3682088" cy="439200"/>
          </a:xfrm>
        </p:grpSpPr>
        <p:sp>
          <p:nvSpPr>
            <p:cNvPr id="409" name="Google Shape;409;p53"/>
            <p:cNvSpPr/>
            <p:nvPr/>
          </p:nvSpPr>
          <p:spPr>
            <a:xfrm>
              <a:off x="975716" y="2561708"/>
              <a:ext cx="439200" cy="439200"/>
            </a:xfrm>
            <a:prstGeom prst="ellipse">
              <a:avLst/>
            </a:prstGeom>
            <a:solidFill>
              <a:srgbClr val="51308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53"/>
            <p:cNvSpPr txBox="1"/>
            <p:nvPr/>
          </p:nvSpPr>
          <p:spPr>
            <a:xfrm>
              <a:off x="981669" y="2642671"/>
              <a:ext cx="4287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02</a:t>
              </a:r>
              <a:endParaRPr b="1" i="0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11" name="Google Shape;411;p53"/>
            <p:cNvSpPr txBox="1"/>
            <p:nvPr/>
          </p:nvSpPr>
          <p:spPr>
            <a:xfrm>
              <a:off x="1523404" y="2689105"/>
              <a:ext cx="3134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445469"/>
                  </a:solidFill>
                  <a:latin typeface="Arial"/>
                  <a:ea typeface="Arial"/>
                  <a:cs typeface="Arial"/>
                  <a:sym typeface="Arial"/>
                </a:rPr>
                <a:t>理解圖形間的包含關係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53"/>
          <p:cNvSpPr txBox="1"/>
          <p:nvPr/>
        </p:nvSpPr>
        <p:spPr>
          <a:xfrm>
            <a:off x="910827" y="903576"/>
            <a:ext cx="48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★階段 III 以下所需的邏輯運思能力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3"/>
          <p:cNvSpPr txBox="1"/>
          <p:nvPr/>
        </p:nvSpPr>
        <p:spPr>
          <a:xfrm>
            <a:off x="1438274" y="404813"/>
            <a:ext cx="5431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二、 Van Hiele 理論與幾何概念的教學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4" name="Google Shape;414;p53"/>
          <p:cNvGrpSpPr/>
          <p:nvPr/>
        </p:nvGrpSpPr>
        <p:grpSpPr>
          <a:xfrm>
            <a:off x="973100" y="2852016"/>
            <a:ext cx="4688794" cy="439200"/>
            <a:chOff x="980474" y="3279717"/>
            <a:chExt cx="4688794" cy="439200"/>
          </a:xfrm>
        </p:grpSpPr>
        <p:sp>
          <p:nvSpPr>
            <p:cNvPr id="415" name="Google Shape;415;p53"/>
            <p:cNvSpPr/>
            <p:nvPr/>
          </p:nvSpPr>
          <p:spPr>
            <a:xfrm>
              <a:off x="980474" y="3279717"/>
              <a:ext cx="439200" cy="439200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3"/>
            <p:cNvSpPr txBox="1"/>
            <p:nvPr/>
          </p:nvSpPr>
          <p:spPr>
            <a:xfrm>
              <a:off x="985237" y="3360680"/>
              <a:ext cx="4299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03</a:t>
              </a:r>
              <a:endParaRPr b="1" i="0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17" name="Google Shape;417;p53"/>
            <p:cNvSpPr txBox="1"/>
            <p:nvPr/>
          </p:nvSpPr>
          <p:spPr>
            <a:xfrm>
              <a:off x="1540068" y="3394017"/>
              <a:ext cx="41292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445469"/>
                  </a:solidFill>
                  <a:latin typeface="Arial"/>
                  <a:ea typeface="Arial"/>
                  <a:cs typeface="Arial"/>
                  <a:sym typeface="Arial"/>
                </a:rPr>
                <a:t>演繹推理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53"/>
          <p:cNvGrpSpPr/>
          <p:nvPr/>
        </p:nvGrpSpPr>
        <p:grpSpPr>
          <a:xfrm>
            <a:off x="974786" y="3574539"/>
            <a:ext cx="3682088" cy="439200"/>
            <a:chOff x="992380" y="3999990"/>
            <a:chExt cx="3682088" cy="439200"/>
          </a:xfrm>
        </p:grpSpPr>
        <p:sp>
          <p:nvSpPr>
            <p:cNvPr id="419" name="Google Shape;419;p53"/>
            <p:cNvSpPr/>
            <p:nvPr/>
          </p:nvSpPr>
          <p:spPr>
            <a:xfrm>
              <a:off x="992380" y="3999990"/>
              <a:ext cx="439200" cy="439200"/>
            </a:xfrm>
            <a:prstGeom prst="ellipse">
              <a:avLst/>
            </a:prstGeom>
            <a:solidFill>
              <a:srgbClr val="51308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3"/>
            <p:cNvSpPr txBox="1"/>
            <p:nvPr/>
          </p:nvSpPr>
          <p:spPr>
            <a:xfrm>
              <a:off x="998333" y="4080953"/>
              <a:ext cx="4287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04</a:t>
              </a:r>
              <a:endParaRPr b="1" i="0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1" name="Google Shape;421;p53"/>
            <p:cNvSpPr txBox="1"/>
            <p:nvPr/>
          </p:nvSpPr>
          <p:spPr>
            <a:xfrm>
              <a:off x="1540068" y="4127387"/>
              <a:ext cx="3134400" cy="22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445469"/>
                  </a:solidFill>
                  <a:latin typeface="Arial"/>
                  <a:ea typeface="Arial"/>
                  <a:cs typeface="Arial"/>
                  <a:sym typeface="Arial"/>
                </a:rPr>
                <a:t>歸納推理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53"/>
          <p:cNvGrpSpPr/>
          <p:nvPr/>
        </p:nvGrpSpPr>
        <p:grpSpPr>
          <a:xfrm>
            <a:off x="974786" y="4305047"/>
            <a:ext cx="6260794" cy="439200"/>
            <a:chOff x="1004282" y="4489397"/>
            <a:chExt cx="6260794" cy="439200"/>
          </a:xfrm>
        </p:grpSpPr>
        <p:sp>
          <p:nvSpPr>
            <p:cNvPr id="423" name="Google Shape;423;p53"/>
            <p:cNvSpPr/>
            <p:nvPr/>
          </p:nvSpPr>
          <p:spPr>
            <a:xfrm>
              <a:off x="1004282" y="4489397"/>
              <a:ext cx="439200" cy="439200"/>
            </a:xfrm>
            <a:prstGeom prst="ellipse">
              <a:avLst/>
            </a:prstGeom>
            <a:solidFill>
              <a:srgbClr val="DE4477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53"/>
            <p:cNvSpPr txBox="1"/>
            <p:nvPr/>
          </p:nvSpPr>
          <p:spPr>
            <a:xfrm>
              <a:off x="1009045" y="4570360"/>
              <a:ext cx="429900" cy="27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400" u="none" cap="none" strike="noStrike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05</a:t>
              </a:r>
              <a:endParaRPr b="1" i="0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25" name="Google Shape;425;p53"/>
            <p:cNvSpPr txBox="1"/>
            <p:nvPr/>
          </p:nvSpPr>
          <p:spPr>
            <a:xfrm>
              <a:off x="1563876" y="4603697"/>
              <a:ext cx="57012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445469"/>
                  </a:solidFill>
                  <a:latin typeface="Arial"/>
                  <a:ea typeface="Arial"/>
                  <a:cs typeface="Arial"/>
                  <a:sym typeface="Arial"/>
                </a:rPr>
                <a:t>證立（justification）或反駁（refutation）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6" name="Google Shape;426;p5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25" y="1382932"/>
            <a:ext cx="835819" cy="470148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7" name="Google Shape;427;p53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625" y="2102440"/>
            <a:ext cx="835819" cy="470148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8" name="Google Shape;428;p53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625" y="2817542"/>
            <a:ext cx="835819" cy="470148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9" name="Google Shape;429;p53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625" y="3547816"/>
            <a:ext cx="835820" cy="47014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0" name="Google Shape;430;p53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8625" y="4278090"/>
            <a:ext cx="816845" cy="459475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436" name="Google Shape;436;p54"/>
          <p:cNvSpPr/>
          <p:nvPr/>
        </p:nvSpPr>
        <p:spPr>
          <a:xfrm>
            <a:off x="1100137" y="1298559"/>
            <a:ext cx="1895454" cy="956070"/>
          </a:xfrm>
          <a:custGeom>
            <a:rect b="b" l="l" r="r" t="t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1824037" y="1598596"/>
            <a:ext cx="422658" cy="352404"/>
          </a:xfrm>
          <a:custGeom>
            <a:rect b="b" l="l" r="r" t="t"/>
            <a:pathLst>
              <a:path extrusionOk="0" h="21600" w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1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769394" y="1297368"/>
            <a:ext cx="1896642" cy="957258"/>
          </a:xfrm>
          <a:custGeom>
            <a:rect b="b" l="l" r="r" t="t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3514725" y="1595025"/>
            <a:ext cx="439344" cy="365526"/>
          </a:xfrm>
          <a:custGeom>
            <a:rect b="b" l="l" r="r" t="t"/>
            <a:pathLst>
              <a:path extrusionOk="0" h="21600" w="21600">
                <a:moveTo>
                  <a:pt x="11234" y="6152"/>
                </a:moveTo>
                <a:cubicBezTo>
                  <a:pt x="11406" y="6502"/>
                  <a:pt x="11552" y="6917"/>
                  <a:pt x="11672" y="7395"/>
                </a:cubicBezTo>
                <a:cubicBezTo>
                  <a:pt x="11747" y="7412"/>
                  <a:pt x="11886" y="7434"/>
                  <a:pt x="12089" y="7462"/>
                </a:cubicBezTo>
                <a:cubicBezTo>
                  <a:pt x="12291" y="7488"/>
                  <a:pt x="12501" y="7527"/>
                  <a:pt x="12715" y="7578"/>
                </a:cubicBezTo>
                <a:cubicBezTo>
                  <a:pt x="12929" y="7626"/>
                  <a:pt x="13120" y="7680"/>
                  <a:pt x="13289" y="7731"/>
                </a:cubicBezTo>
                <a:cubicBezTo>
                  <a:pt x="13459" y="7787"/>
                  <a:pt x="13543" y="7849"/>
                  <a:pt x="13543" y="7923"/>
                </a:cubicBezTo>
                <a:lnTo>
                  <a:pt x="13543" y="10328"/>
                </a:lnTo>
                <a:cubicBezTo>
                  <a:pt x="13543" y="10416"/>
                  <a:pt x="13459" y="10495"/>
                  <a:pt x="13289" y="10549"/>
                </a:cubicBezTo>
                <a:cubicBezTo>
                  <a:pt x="13120" y="10611"/>
                  <a:pt x="12929" y="10659"/>
                  <a:pt x="12715" y="10707"/>
                </a:cubicBezTo>
                <a:cubicBezTo>
                  <a:pt x="12501" y="10752"/>
                  <a:pt x="12289" y="10783"/>
                  <a:pt x="12077" y="10800"/>
                </a:cubicBezTo>
                <a:cubicBezTo>
                  <a:pt x="11867" y="10820"/>
                  <a:pt x="11731" y="10837"/>
                  <a:pt x="11672" y="10857"/>
                </a:cubicBezTo>
                <a:cubicBezTo>
                  <a:pt x="11566" y="11243"/>
                  <a:pt x="11430" y="11639"/>
                  <a:pt x="11255" y="12045"/>
                </a:cubicBezTo>
                <a:cubicBezTo>
                  <a:pt x="11430" y="12325"/>
                  <a:pt x="11594" y="12596"/>
                  <a:pt x="11757" y="12864"/>
                </a:cubicBezTo>
                <a:cubicBezTo>
                  <a:pt x="11919" y="13127"/>
                  <a:pt x="12100" y="13395"/>
                  <a:pt x="12303" y="13655"/>
                </a:cubicBezTo>
                <a:lnTo>
                  <a:pt x="12326" y="13787"/>
                </a:lnTo>
                <a:cubicBezTo>
                  <a:pt x="12326" y="13841"/>
                  <a:pt x="12249" y="13977"/>
                  <a:pt x="12096" y="14194"/>
                </a:cubicBezTo>
                <a:cubicBezTo>
                  <a:pt x="11940" y="14411"/>
                  <a:pt x="11762" y="14637"/>
                  <a:pt x="11559" y="14877"/>
                </a:cubicBezTo>
                <a:cubicBezTo>
                  <a:pt x="11357" y="15117"/>
                  <a:pt x="11166" y="15326"/>
                  <a:pt x="10992" y="15513"/>
                </a:cubicBezTo>
                <a:cubicBezTo>
                  <a:pt x="10813" y="15696"/>
                  <a:pt x="10702" y="15789"/>
                  <a:pt x="10658" y="15789"/>
                </a:cubicBezTo>
                <a:cubicBezTo>
                  <a:pt x="10643" y="15789"/>
                  <a:pt x="10566" y="15727"/>
                  <a:pt x="10427" y="15606"/>
                </a:cubicBezTo>
                <a:cubicBezTo>
                  <a:pt x="10288" y="15484"/>
                  <a:pt x="10135" y="15346"/>
                  <a:pt x="9966" y="15188"/>
                </a:cubicBezTo>
                <a:cubicBezTo>
                  <a:pt x="9796" y="15030"/>
                  <a:pt x="9638" y="14886"/>
                  <a:pt x="9493" y="14747"/>
                </a:cubicBezTo>
                <a:cubicBezTo>
                  <a:pt x="9344" y="14615"/>
                  <a:pt x="9250" y="14524"/>
                  <a:pt x="9205" y="14476"/>
                </a:cubicBezTo>
                <a:cubicBezTo>
                  <a:pt x="8866" y="14685"/>
                  <a:pt x="8537" y="14852"/>
                  <a:pt x="8212" y="14979"/>
                </a:cubicBezTo>
                <a:cubicBezTo>
                  <a:pt x="8212" y="15069"/>
                  <a:pt x="8200" y="15236"/>
                  <a:pt x="8179" y="15476"/>
                </a:cubicBezTo>
                <a:cubicBezTo>
                  <a:pt x="8156" y="15721"/>
                  <a:pt x="8127" y="15976"/>
                  <a:pt x="8090" y="16241"/>
                </a:cubicBezTo>
                <a:cubicBezTo>
                  <a:pt x="8052" y="16509"/>
                  <a:pt x="8005" y="16744"/>
                  <a:pt x="7948" y="16944"/>
                </a:cubicBezTo>
                <a:cubicBezTo>
                  <a:pt x="7892" y="17148"/>
                  <a:pt x="7833" y="17249"/>
                  <a:pt x="7774" y="17249"/>
                </a:cubicBezTo>
                <a:lnTo>
                  <a:pt x="5769" y="17249"/>
                </a:lnTo>
                <a:cubicBezTo>
                  <a:pt x="5708" y="17249"/>
                  <a:pt x="5651" y="17147"/>
                  <a:pt x="5595" y="16944"/>
                </a:cubicBezTo>
                <a:cubicBezTo>
                  <a:pt x="5538" y="16744"/>
                  <a:pt x="5494" y="16509"/>
                  <a:pt x="5463" y="16241"/>
                </a:cubicBezTo>
                <a:cubicBezTo>
                  <a:pt x="5435" y="15976"/>
                  <a:pt x="5406" y="15721"/>
                  <a:pt x="5385" y="15484"/>
                </a:cubicBezTo>
                <a:cubicBezTo>
                  <a:pt x="5362" y="15244"/>
                  <a:pt x="5352" y="15078"/>
                  <a:pt x="5352" y="14979"/>
                </a:cubicBezTo>
                <a:cubicBezTo>
                  <a:pt x="5013" y="14871"/>
                  <a:pt x="4682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9" y="15321"/>
                  <a:pt x="3213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3" y="15513"/>
                </a:cubicBezTo>
                <a:cubicBezTo>
                  <a:pt x="2396" y="15326"/>
                  <a:pt x="2212" y="15117"/>
                  <a:pt x="2022" y="14877"/>
                </a:cubicBezTo>
                <a:cubicBezTo>
                  <a:pt x="1829" y="14637"/>
                  <a:pt x="1657" y="14411"/>
                  <a:pt x="1504" y="14194"/>
                </a:cubicBezTo>
                <a:cubicBezTo>
                  <a:pt x="1349" y="13977"/>
                  <a:pt x="1273" y="13841"/>
                  <a:pt x="1273" y="13787"/>
                </a:cubicBezTo>
                <a:cubicBezTo>
                  <a:pt x="1273" y="13771"/>
                  <a:pt x="1320" y="13677"/>
                  <a:pt x="1419" y="13511"/>
                </a:cubicBezTo>
                <a:cubicBezTo>
                  <a:pt x="1516" y="13347"/>
                  <a:pt x="1629" y="13163"/>
                  <a:pt x="1751" y="12971"/>
                </a:cubicBezTo>
                <a:cubicBezTo>
                  <a:pt x="1876" y="12777"/>
                  <a:pt x="1991" y="12590"/>
                  <a:pt x="2100" y="12415"/>
                </a:cubicBezTo>
                <a:cubicBezTo>
                  <a:pt x="2210" y="12240"/>
                  <a:pt x="2278" y="12127"/>
                  <a:pt x="2309" y="12071"/>
                </a:cubicBezTo>
                <a:cubicBezTo>
                  <a:pt x="2135" y="11687"/>
                  <a:pt x="1989" y="11260"/>
                  <a:pt x="1869" y="10800"/>
                </a:cubicBezTo>
                <a:cubicBezTo>
                  <a:pt x="1794" y="10783"/>
                  <a:pt x="1655" y="10761"/>
                  <a:pt x="1452" y="10732"/>
                </a:cubicBezTo>
                <a:cubicBezTo>
                  <a:pt x="1250" y="10707"/>
                  <a:pt x="1043" y="10676"/>
                  <a:pt x="826" y="10639"/>
                </a:cubicBezTo>
                <a:cubicBezTo>
                  <a:pt x="612" y="10602"/>
                  <a:pt x="421" y="10554"/>
                  <a:pt x="252" y="10498"/>
                </a:cubicBezTo>
                <a:cubicBezTo>
                  <a:pt x="82" y="10439"/>
                  <a:pt x="0" y="10374"/>
                  <a:pt x="0" y="10300"/>
                </a:cubicBezTo>
                <a:lnTo>
                  <a:pt x="0" y="7869"/>
                </a:lnTo>
                <a:cubicBezTo>
                  <a:pt x="0" y="7798"/>
                  <a:pt x="82" y="7725"/>
                  <a:pt x="252" y="7660"/>
                </a:cubicBezTo>
                <a:cubicBezTo>
                  <a:pt x="421" y="7590"/>
                  <a:pt x="617" y="7539"/>
                  <a:pt x="838" y="7502"/>
                </a:cubicBezTo>
                <a:cubicBezTo>
                  <a:pt x="1059" y="7468"/>
                  <a:pt x="1273" y="7434"/>
                  <a:pt x="1476" y="7409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2" y="6926"/>
                  <a:pt x="2121" y="6531"/>
                  <a:pt x="2309" y="6178"/>
                </a:cubicBezTo>
                <a:cubicBezTo>
                  <a:pt x="2135" y="5901"/>
                  <a:pt x="1965" y="5621"/>
                  <a:pt x="1796" y="5347"/>
                </a:cubicBezTo>
                <a:cubicBezTo>
                  <a:pt x="1629" y="5074"/>
                  <a:pt x="1452" y="4803"/>
                  <a:pt x="1273" y="4543"/>
                </a:cubicBezTo>
                <a:lnTo>
                  <a:pt x="1229" y="4407"/>
                </a:lnTo>
                <a:cubicBezTo>
                  <a:pt x="1229" y="4354"/>
                  <a:pt x="1304" y="4221"/>
                  <a:pt x="1457" y="4009"/>
                </a:cubicBezTo>
                <a:cubicBezTo>
                  <a:pt x="1612" y="3797"/>
                  <a:pt x="1789" y="3574"/>
                  <a:pt x="1987" y="3334"/>
                </a:cubicBezTo>
                <a:cubicBezTo>
                  <a:pt x="2187" y="3094"/>
                  <a:pt x="2375" y="2883"/>
                  <a:pt x="2551" y="2696"/>
                </a:cubicBezTo>
                <a:cubicBezTo>
                  <a:pt x="2728" y="2515"/>
                  <a:pt x="2839" y="2419"/>
                  <a:pt x="2883" y="2419"/>
                </a:cubicBezTo>
                <a:cubicBezTo>
                  <a:pt x="2900" y="2419"/>
                  <a:pt x="2975" y="2479"/>
                  <a:pt x="3114" y="2597"/>
                </a:cubicBezTo>
                <a:cubicBezTo>
                  <a:pt x="3253" y="2713"/>
                  <a:pt x="3408" y="2851"/>
                  <a:pt x="3578" y="3007"/>
                </a:cubicBezTo>
                <a:cubicBezTo>
                  <a:pt x="3745" y="3165"/>
                  <a:pt x="3907" y="3320"/>
                  <a:pt x="4060" y="3470"/>
                </a:cubicBezTo>
                <a:cubicBezTo>
                  <a:pt x="4215" y="3617"/>
                  <a:pt x="4307" y="3707"/>
                  <a:pt x="4336" y="3744"/>
                </a:cubicBezTo>
                <a:cubicBezTo>
                  <a:pt x="4660" y="3518"/>
                  <a:pt x="4999" y="3354"/>
                  <a:pt x="5352" y="3244"/>
                </a:cubicBezTo>
                <a:cubicBezTo>
                  <a:pt x="5352" y="3173"/>
                  <a:pt x="5362" y="3004"/>
                  <a:pt x="5385" y="2747"/>
                </a:cubicBezTo>
                <a:cubicBezTo>
                  <a:pt x="5406" y="2484"/>
                  <a:pt x="5435" y="2225"/>
                  <a:pt x="5463" y="1968"/>
                </a:cubicBezTo>
                <a:cubicBezTo>
                  <a:pt x="5494" y="1708"/>
                  <a:pt x="5534" y="1476"/>
                  <a:pt x="5583" y="1264"/>
                </a:cubicBezTo>
                <a:cubicBezTo>
                  <a:pt x="5630" y="1053"/>
                  <a:pt x="5694" y="948"/>
                  <a:pt x="5769" y="948"/>
                </a:cubicBezTo>
                <a:lnTo>
                  <a:pt x="7774" y="948"/>
                </a:lnTo>
                <a:cubicBezTo>
                  <a:pt x="7833" y="948"/>
                  <a:pt x="7892" y="1053"/>
                  <a:pt x="7948" y="1264"/>
                </a:cubicBezTo>
                <a:cubicBezTo>
                  <a:pt x="8005" y="1476"/>
                  <a:pt x="8047" y="1708"/>
                  <a:pt x="8078" y="1968"/>
                </a:cubicBezTo>
                <a:cubicBezTo>
                  <a:pt x="8109" y="2225"/>
                  <a:pt x="8134" y="2484"/>
                  <a:pt x="8156" y="2747"/>
                </a:cubicBezTo>
                <a:cubicBezTo>
                  <a:pt x="8179" y="3004"/>
                  <a:pt x="8198" y="3173"/>
                  <a:pt x="8212" y="3244"/>
                </a:cubicBezTo>
                <a:cubicBezTo>
                  <a:pt x="8551" y="3354"/>
                  <a:pt x="8873" y="3512"/>
                  <a:pt x="9182" y="3715"/>
                </a:cubicBezTo>
                <a:cubicBezTo>
                  <a:pt x="9415" y="3512"/>
                  <a:pt x="9650" y="3306"/>
                  <a:pt x="9886" y="3106"/>
                </a:cubicBezTo>
                <a:cubicBezTo>
                  <a:pt x="10123" y="2899"/>
                  <a:pt x="10352" y="2691"/>
                  <a:pt x="10568" y="2476"/>
                </a:cubicBezTo>
                <a:lnTo>
                  <a:pt x="10658" y="2419"/>
                </a:lnTo>
                <a:cubicBezTo>
                  <a:pt x="10688" y="2419"/>
                  <a:pt x="10792" y="2518"/>
                  <a:pt x="10968" y="2710"/>
                </a:cubicBezTo>
                <a:cubicBezTo>
                  <a:pt x="11145" y="2905"/>
                  <a:pt x="11331" y="3117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3" y="4221"/>
                  <a:pt x="12303" y="4354"/>
                  <a:pt x="12303" y="4407"/>
                </a:cubicBezTo>
                <a:cubicBezTo>
                  <a:pt x="12303" y="4444"/>
                  <a:pt x="12253" y="4543"/>
                  <a:pt x="12152" y="4712"/>
                </a:cubicBezTo>
                <a:cubicBezTo>
                  <a:pt x="12049" y="4879"/>
                  <a:pt x="11936" y="5057"/>
                  <a:pt x="11813" y="5251"/>
                </a:cubicBezTo>
                <a:cubicBezTo>
                  <a:pt x="11689" y="5446"/>
                  <a:pt x="11568" y="5630"/>
                  <a:pt x="11453" y="5808"/>
                </a:cubicBezTo>
                <a:cubicBezTo>
                  <a:pt x="11335" y="5983"/>
                  <a:pt x="11260" y="6096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70" y="11356"/>
                </a:cubicBezTo>
                <a:cubicBezTo>
                  <a:pt x="7819" y="11229"/>
                  <a:pt x="8036" y="11057"/>
                  <a:pt x="8219" y="10837"/>
                </a:cubicBezTo>
                <a:cubicBezTo>
                  <a:pt x="8403" y="10616"/>
                  <a:pt x="8546" y="10357"/>
                  <a:pt x="8652" y="10060"/>
                </a:cubicBezTo>
                <a:cubicBezTo>
                  <a:pt x="8758" y="9761"/>
                  <a:pt x="8810" y="9447"/>
                  <a:pt x="8810" y="9111"/>
                </a:cubicBezTo>
                <a:cubicBezTo>
                  <a:pt x="8810" y="8778"/>
                  <a:pt x="8758" y="8459"/>
                  <a:pt x="8652" y="8160"/>
                </a:cubicBezTo>
                <a:cubicBezTo>
                  <a:pt x="8546" y="7858"/>
                  <a:pt x="8403" y="7592"/>
                  <a:pt x="8219" y="7372"/>
                </a:cubicBezTo>
                <a:cubicBezTo>
                  <a:pt x="8036" y="7152"/>
                  <a:pt x="7819" y="6980"/>
                  <a:pt x="7570" y="6847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7" y="6889"/>
                  <a:pt x="5329" y="7367"/>
                </a:cubicBezTo>
                <a:cubicBezTo>
                  <a:pt x="4931" y="7844"/>
                  <a:pt x="4731" y="8425"/>
                  <a:pt x="4731" y="9111"/>
                </a:cubicBezTo>
                <a:cubicBezTo>
                  <a:pt x="4731" y="9447"/>
                  <a:pt x="4785" y="9761"/>
                  <a:pt x="4896" y="10060"/>
                </a:cubicBezTo>
                <a:cubicBezTo>
                  <a:pt x="5004" y="10357"/>
                  <a:pt x="5150" y="10616"/>
                  <a:pt x="5334" y="10837"/>
                </a:cubicBezTo>
                <a:cubicBezTo>
                  <a:pt x="5517" y="11057"/>
                  <a:pt x="5736" y="11229"/>
                  <a:pt x="5988" y="11356"/>
                </a:cubicBezTo>
                <a:cubicBezTo>
                  <a:pt x="6240" y="11480"/>
                  <a:pt x="6501" y="11545"/>
                  <a:pt x="6781" y="11545"/>
                </a:cubicBezTo>
                <a:moveTo>
                  <a:pt x="20496" y="16952"/>
                </a:moveTo>
                <a:cubicBezTo>
                  <a:pt x="20428" y="17294"/>
                  <a:pt x="20341" y="17613"/>
                  <a:pt x="20235" y="17913"/>
                </a:cubicBezTo>
                <a:cubicBezTo>
                  <a:pt x="20251" y="17963"/>
                  <a:pt x="20294" y="18051"/>
                  <a:pt x="20364" y="18161"/>
                </a:cubicBezTo>
                <a:cubicBezTo>
                  <a:pt x="20437" y="18274"/>
                  <a:pt x="20508" y="18398"/>
                  <a:pt x="20574" y="18528"/>
                </a:cubicBezTo>
                <a:cubicBezTo>
                  <a:pt x="20642" y="18655"/>
                  <a:pt x="20701" y="18779"/>
                  <a:pt x="20755" y="18898"/>
                </a:cubicBezTo>
                <a:cubicBezTo>
                  <a:pt x="20807" y="19014"/>
                  <a:pt x="20833" y="19098"/>
                  <a:pt x="20833" y="19141"/>
                </a:cubicBezTo>
                <a:cubicBezTo>
                  <a:pt x="20833" y="19177"/>
                  <a:pt x="20762" y="19282"/>
                  <a:pt x="20626" y="19460"/>
                </a:cubicBezTo>
                <a:cubicBezTo>
                  <a:pt x="20487" y="19635"/>
                  <a:pt x="20324" y="19821"/>
                  <a:pt x="20141" y="20013"/>
                </a:cubicBezTo>
                <a:cubicBezTo>
                  <a:pt x="19957" y="20205"/>
                  <a:pt x="19778" y="20389"/>
                  <a:pt x="19611" y="20558"/>
                </a:cubicBezTo>
                <a:cubicBezTo>
                  <a:pt x="19442" y="20730"/>
                  <a:pt x="19333" y="20849"/>
                  <a:pt x="19289" y="20911"/>
                </a:cubicBezTo>
                <a:lnTo>
                  <a:pt x="19199" y="20968"/>
                </a:lnTo>
                <a:cubicBezTo>
                  <a:pt x="19169" y="20968"/>
                  <a:pt x="19107" y="20928"/>
                  <a:pt x="19013" y="20852"/>
                </a:cubicBezTo>
                <a:cubicBezTo>
                  <a:pt x="18919" y="20773"/>
                  <a:pt x="18823" y="20685"/>
                  <a:pt x="18726" y="20586"/>
                </a:cubicBezTo>
                <a:cubicBezTo>
                  <a:pt x="18630" y="20488"/>
                  <a:pt x="18533" y="20392"/>
                  <a:pt x="18439" y="20295"/>
                </a:cubicBezTo>
                <a:cubicBezTo>
                  <a:pt x="18345" y="20199"/>
                  <a:pt x="18284" y="20137"/>
                  <a:pt x="18253" y="20101"/>
                </a:cubicBezTo>
                <a:cubicBezTo>
                  <a:pt x="17975" y="20208"/>
                  <a:pt x="17681" y="20295"/>
                  <a:pt x="17373" y="20358"/>
                </a:cubicBezTo>
                <a:cubicBezTo>
                  <a:pt x="17359" y="20411"/>
                  <a:pt x="17323" y="20510"/>
                  <a:pt x="17274" y="20649"/>
                </a:cubicBezTo>
                <a:cubicBezTo>
                  <a:pt x="17220" y="20787"/>
                  <a:pt x="17161" y="20925"/>
                  <a:pt x="17097" y="21061"/>
                </a:cubicBezTo>
                <a:cubicBezTo>
                  <a:pt x="17034" y="21196"/>
                  <a:pt x="16973" y="21320"/>
                  <a:pt x="16911" y="21431"/>
                </a:cubicBezTo>
                <a:cubicBezTo>
                  <a:pt x="16853" y="21546"/>
                  <a:pt x="16798" y="21600"/>
                  <a:pt x="16754" y="21600"/>
                </a:cubicBezTo>
                <a:cubicBezTo>
                  <a:pt x="16709" y="21600"/>
                  <a:pt x="16577" y="21569"/>
                  <a:pt x="16361" y="21498"/>
                </a:cubicBezTo>
                <a:cubicBezTo>
                  <a:pt x="16142" y="21431"/>
                  <a:pt x="15906" y="21349"/>
                  <a:pt x="15655" y="21247"/>
                </a:cubicBezTo>
                <a:cubicBezTo>
                  <a:pt x="15405" y="21148"/>
                  <a:pt x="15179" y="21044"/>
                  <a:pt x="14979" y="20931"/>
                </a:cubicBezTo>
                <a:cubicBezTo>
                  <a:pt x="14779" y="20818"/>
                  <a:pt x="14680" y="20719"/>
                  <a:pt x="14680" y="20629"/>
                </a:cubicBezTo>
                <a:cubicBezTo>
                  <a:pt x="14680" y="20420"/>
                  <a:pt x="14699" y="20205"/>
                  <a:pt x="14737" y="19985"/>
                </a:cubicBezTo>
                <a:cubicBezTo>
                  <a:pt x="14774" y="19765"/>
                  <a:pt x="14810" y="19556"/>
                  <a:pt x="14838" y="19355"/>
                </a:cubicBezTo>
                <a:cubicBezTo>
                  <a:pt x="14718" y="19248"/>
                  <a:pt x="14612" y="19129"/>
                  <a:pt x="14518" y="18999"/>
                </a:cubicBezTo>
                <a:cubicBezTo>
                  <a:pt x="14424" y="18870"/>
                  <a:pt x="14339" y="18731"/>
                  <a:pt x="14264" y="18587"/>
                </a:cubicBezTo>
                <a:cubicBezTo>
                  <a:pt x="14092" y="18607"/>
                  <a:pt x="13920" y="18618"/>
                  <a:pt x="13750" y="18630"/>
                </a:cubicBezTo>
                <a:cubicBezTo>
                  <a:pt x="13583" y="18638"/>
                  <a:pt x="13414" y="18641"/>
                  <a:pt x="13251" y="18641"/>
                </a:cubicBezTo>
                <a:lnTo>
                  <a:pt x="13087" y="18641"/>
                </a:lnTo>
                <a:cubicBezTo>
                  <a:pt x="13037" y="18641"/>
                  <a:pt x="13007" y="18590"/>
                  <a:pt x="12990" y="18491"/>
                </a:cubicBezTo>
                <a:cubicBezTo>
                  <a:pt x="12976" y="18418"/>
                  <a:pt x="12945" y="18260"/>
                  <a:pt x="12901" y="18011"/>
                </a:cubicBezTo>
                <a:cubicBezTo>
                  <a:pt x="12856" y="17763"/>
                  <a:pt x="12804" y="17503"/>
                  <a:pt x="12748" y="17229"/>
                </a:cubicBezTo>
                <a:cubicBezTo>
                  <a:pt x="12691" y="16953"/>
                  <a:pt x="12644" y="16704"/>
                  <a:pt x="12609" y="16478"/>
                </a:cubicBezTo>
                <a:cubicBezTo>
                  <a:pt x="12569" y="16252"/>
                  <a:pt x="12552" y="16123"/>
                  <a:pt x="12552" y="16086"/>
                </a:cubicBezTo>
                <a:cubicBezTo>
                  <a:pt x="12552" y="16032"/>
                  <a:pt x="12602" y="15973"/>
                  <a:pt x="12703" y="15911"/>
                </a:cubicBezTo>
                <a:cubicBezTo>
                  <a:pt x="12804" y="15849"/>
                  <a:pt x="12922" y="15784"/>
                  <a:pt x="13054" y="15713"/>
                </a:cubicBezTo>
                <a:cubicBezTo>
                  <a:pt x="13183" y="15645"/>
                  <a:pt x="13310" y="15592"/>
                  <a:pt x="13430" y="15546"/>
                </a:cubicBezTo>
                <a:cubicBezTo>
                  <a:pt x="13550" y="15501"/>
                  <a:pt x="13633" y="15470"/>
                  <a:pt x="13677" y="15453"/>
                </a:cubicBezTo>
                <a:cubicBezTo>
                  <a:pt x="13708" y="15241"/>
                  <a:pt x="13743" y="15069"/>
                  <a:pt x="13786" y="14922"/>
                </a:cubicBezTo>
                <a:cubicBezTo>
                  <a:pt x="13826" y="14778"/>
                  <a:pt x="13885" y="14615"/>
                  <a:pt x="13960" y="14423"/>
                </a:cubicBezTo>
                <a:cubicBezTo>
                  <a:pt x="13929" y="14389"/>
                  <a:pt x="13882" y="14310"/>
                  <a:pt x="13814" y="14194"/>
                </a:cubicBezTo>
                <a:cubicBezTo>
                  <a:pt x="13746" y="14075"/>
                  <a:pt x="13677" y="13951"/>
                  <a:pt x="13604" y="13824"/>
                </a:cubicBezTo>
                <a:cubicBezTo>
                  <a:pt x="13534" y="13694"/>
                  <a:pt x="13470" y="13567"/>
                  <a:pt x="13419" y="13446"/>
                </a:cubicBezTo>
                <a:cubicBezTo>
                  <a:pt x="13367" y="13325"/>
                  <a:pt x="13341" y="13243"/>
                  <a:pt x="13341" y="13209"/>
                </a:cubicBezTo>
                <a:cubicBezTo>
                  <a:pt x="13341" y="13172"/>
                  <a:pt x="13409" y="13065"/>
                  <a:pt x="13548" y="12887"/>
                </a:cubicBezTo>
                <a:cubicBezTo>
                  <a:pt x="13687" y="12715"/>
                  <a:pt x="13849" y="12531"/>
                  <a:pt x="14033" y="12336"/>
                </a:cubicBezTo>
                <a:cubicBezTo>
                  <a:pt x="14216" y="12144"/>
                  <a:pt x="14393" y="11961"/>
                  <a:pt x="14562" y="11797"/>
                </a:cubicBezTo>
                <a:cubicBezTo>
                  <a:pt x="14732" y="11628"/>
                  <a:pt x="14838" y="11517"/>
                  <a:pt x="14883" y="11467"/>
                </a:cubicBezTo>
                <a:lnTo>
                  <a:pt x="14974" y="11410"/>
                </a:lnTo>
                <a:cubicBezTo>
                  <a:pt x="15005" y="11410"/>
                  <a:pt x="15066" y="11450"/>
                  <a:pt x="15160" y="11526"/>
                </a:cubicBezTo>
                <a:cubicBezTo>
                  <a:pt x="15254" y="11599"/>
                  <a:pt x="15349" y="11690"/>
                  <a:pt x="15447" y="11789"/>
                </a:cubicBezTo>
                <a:cubicBezTo>
                  <a:pt x="15544" y="11887"/>
                  <a:pt x="15640" y="11983"/>
                  <a:pt x="15735" y="12076"/>
                </a:cubicBezTo>
                <a:cubicBezTo>
                  <a:pt x="15829" y="12175"/>
                  <a:pt x="15890" y="12237"/>
                  <a:pt x="15920" y="12277"/>
                </a:cubicBezTo>
                <a:cubicBezTo>
                  <a:pt x="16184" y="12167"/>
                  <a:pt x="16469" y="12082"/>
                  <a:pt x="16777" y="12017"/>
                </a:cubicBezTo>
                <a:cubicBezTo>
                  <a:pt x="16791" y="11964"/>
                  <a:pt x="16827" y="11868"/>
                  <a:pt x="16878" y="11726"/>
                </a:cubicBezTo>
                <a:cubicBezTo>
                  <a:pt x="16930" y="11588"/>
                  <a:pt x="16991" y="11450"/>
                  <a:pt x="17064" y="11317"/>
                </a:cubicBezTo>
                <a:cubicBezTo>
                  <a:pt x="17135" y="11178"/>
                  <a:pt x="17201" y="11057"/>
                  <a:pt x="17262" y="10941"/>
                </a:cubicBezTo>
                <a:cubicBezTo>
                  <a:pt x="17321" y="10831"/>
                  <a:pt x="17373" y="10775"/>
                  <a:pt x="17420" y="10775"/>
                </a:cubicBezTo>
                <a:cubicBezTo>
                  <a:pt x="17448" y="10775"/>
                  <a:pt x="17575" y="10806"/>
                  <a:pt x="17803" y="10871"/>
                </a:cubicBezTo>
                <a:cubicBezTo>
                  <a:pt x="18027" y="10930"/>
                  <a:pt x="18265" y="11015"/>
                  <a:pt x="18517" y="11119"/>
                </a:cubicBezTo>
                <a:cubicBezTo>
                  <a:pt x="18768" y="11224"/>
                  <a:pt x="18997" y="11328"/>
                  <a:pt x="19199" y="11438"/>
                </a:cubicBezTo>
                <a:cubicBezTo>
                  <a:pt x="19402" y="11546"/>
                  <a:pt x="19503" y="11647"/>
                  <a:pt x="19503" y="11746"/>
                </a:cubicBezTo>
                <a:cubicBezTo>
                  <a:pt x="19503" y="11955"/>
                  <a:pt x="19482" y="12167"/>
                  <a:pt x="19442" y="12384"/>
                </a:cubicBezTo>
                <a:cubicBezTo>
                  <a:pt x="19399" y="12599"/>
                  <a:pt x="19364" y="12810"/>
                  <a:pt x="19333" y="13017"/>
                </a:cubicBezTo>
                <a:cubicBezTo>
                  <a:pt x="19453" y="13124"/>
                  <a:pt x="19562" y="13245"/>
                  <a:pt x="19656" y="13375"/>
                </a:cubicBezTo>
                <a:cubicBezTo>
                  <a:pt x="19750" y="13505"/>
                  <a:pt x="19835" y="13643"/>
                  <a:pt x="19910" y="13787"/>
                </a:cubicBezTo>
                <a:cubicBezTo>
                  <a:pt x="20096" y="13771"/>
                  <a:pt x="20282" y="13756"/>
                  <a:pt x="20466" y="13748"/>
                </a:cubicBezTo>
                <a:cubicBezTo>
                  <a:pt x="20651" y="13737"/>
                  <a:pt x="20830" y="13734"/>
                  <a:pt x="21002" y="13734"/>
                </a:cubicBezTo>
                <a:cubicBezTo>
                  <a:pt x="21061" y="13734"/>
                  <a:pt x="21129" y="13852"/>
                  <a:pt x="21205" y="14092"/>
                </a:cubicBezTo>
                <a:cubicBezTo>
                  <a:pt x="21280" y="14333"/>
                  <a:pt x="21346" y="14604"/>
                  <a:pt x="21402" y="14911"/>
                </a:cubicBezTo>
                <a:cubicBezTo>
                  <a:pt x="21459" y="15216"/>
                  <a:pt x="21506" y="15507"/>
                  <a:pt x="21544" y="15784"/>
                </a:cubicBezTo>
                <a:cubicBezTo>
                  <a:pt x="21581" y="16058"/>
                  <a:pt x="21600" y="16236"/>
                  <a:pt x="21600" y="16315"/>
                </a:cubicBezTo>
                <a:cubicBezTo>
                  <a:pt x="21600" y="16371"/>
                  <a:pt x="21548" y="16427"/>
                  <a:pt x="21447" y="16492"/>
                </a:cubicBezTo>
                <a:cubicBezTo>
                  <a:pt x="21346" y="16554"/>
                  <a:pt x="21235" y="16614"/>
                  <a:pt x="21115" y="16665"/>
                </a:cubicBezTo>
                <a:cubicBezTo>
                  <a:pt x="20995" y="16721"/>
                  <a:pt x="20873" y="16777"/>
                  <a:pt x="20748" y="16837"/>
                </a:cubicBezTo>
                <a:cubicBezTo>
                  <a:pt x="20623" y="16893"/>
                  <a:pt x="20541" y="16933"/>
                  <a:pt x="20496" y="16952"/>
                </a:cubicBezTo>
                <a:moveTo>
                  <a:pt x="20515" y="6070"/>
                </a:moveTo>
                <a:cubicBezTo>
                  <a:pt x="20416" y="6395"/>
                  <a:pt x="20301" y="6678"/>
                  <a:pt x="20164" y="6920"/>
                </a:cubicBezTo>
                <a:cubicBezTo>
                  <a:pt x="20181" y="6960"/>
                  <a:pt x="20211" y="7030"/>
                  <a:pt x="20256" y="7143"/>
                </a:cubicBezTo>
                <a:cubicBezTo>
                  <a:pt x="20301" y="7256"/>
                  <a:pt x="20353" y="7378"/>
                  <a:pt x="20409" y="7510"/>
                </a:cubicBezTo>
                <a:cubicBezTo>
                  <a:pt x="20463" y="7640"/>
                  <a:pt x="20510" y="7759"/>
                  <a:pt x="20550" y="7869"/>
                </a:cubicBezTo>
                <a:cubicBezTo>
                  <a:pt x="20586" y="7974"/>
                  <a:pt x="20604" y="8041"/>
                  <a:pt x="20604" y="8058"/>
                </a:cubicBezTo>
                <a:cubicBezTo>
                  <a:pt x="20604" y="8112"/>
                  <a:pt x="20520" y="8216"/>
                  <a:pt x="20353" y="8375"/>
                </a:cubicBezTo>
                <a:cubicBezTo>
                  <a:pt x="20183" y="8533"/>
                  <a:pt x="19995" y="8696"/>
                  <a:pt x="19788" y="8863"/>
                </a:cubicBezTo>
                <a:cubicBezTo>
                  <a:pt x="19581" y="9027"/>
                  <a:pt x="19388" y="9176"/>
                  <a:pt x="19209" y="9309"/>
                </a:cubicBezTo>
                <a:cubicBezTo>
                  <a:pt x="19027" y="9439"/>
                  <a:pt x="18931" y="9501"/>
                  <a:pt x="18914" y="9501"/>
                </a:cubicBezTo>
                <a:cubicBezTo>
                  <a:pt x="18886" y="9501"/>
                  <a:pt x="18832" y="9462"/>
                  <a:pt x="18757" y="9374"/>
                </a:cubicBezTo>
                <a:cubicBezTo>
                  <a:pt x="18684" y="9289"/>
                  <a:pt x="18601" y="9193"/>
                  <a:pt x="18514" y="9083"/>
                </a:cubicBezTo>
                <a:cubicBezTo>
                  <a:pt x="18430" y="8979"/>
                  <a:pt x="18352" y="8871"/>
                  <a:pt x="18284" y="8767"/>
                </a:cubicBezTo>
                <a:cubicBezTo>
                  <a:pt x="18215" y="8663"/>
                  <a:pt x="18168" y="8592"/>
                  <a:pt x="18138" y="8558"/>
                </a:cubicBezTo>
                <a:cubicBezTo>
                  <a:pt x="18032" y="8592"/>
                  <a:pt x="17926" y="8620"/>
                  <a:pt x="17815" y="8640"/>
                </a:cubicBezTo>
                <a:cubicBezTo>
                  <a:pt x="17707" y="8657"/>
                  <a:pt x="17596" y="8657"/>
                  <a:pt x="17483" y="8640"/>
                </a:cubicBezTo>
                <a:lnTo>
                  <a:pt x="17326" y="8640"/>
                </a:lnTo>
                <a:cubicBezTo>
                  <a:pt x="17297" y="8674"/>
                  <a:pt x="17250" y="8750"/>
                  <a:pt x="17192" y="8863"/>
                </a:cubicBezTo>
                <a:cubicBezTo>
                  <a:pt x="17130" y="8973"/>
                  <a:pt x="17067" y="9092"/>
                  <a:pt x="16994" y="9213"/>
                </a:cubicBezTo>
                <a:cubicBezTo>
                  <a:pt x="16923" y="9335"/>
                  <a:pt x="16853" y="9442"/>
                  <a:pt x="16784" y="9529"/>
                </a:cubicBezTo>
                <a:cubicBezTo>
                  <a:pt x="16718" y="9620"/>
                  <a:pt x="16669" y="9668"/>
                  <a:pt x="16638" y="9668"/>
                </a:cubicBezTo>
                <a:cubicBezTo>
                  <a:pt x="16610" y="9668"/>
                  <a:pt x="16495" y="9617"/>
                  <a:pt x="16302" y="9518"/>
                </a:cubicBezTo>
                <a:cubicBezTo>
                  <a:pt x="16106" y="9419"/>
                  <a:pt x="15902" y="9304"/>
                  <a:pt x="15687" y="9171"/>
                </a:cubicBezTo>
                <a:cubicBezTo>
                  <a:pt x="15473" y="9041"/>
                  <a:pt x="15278" y="8911"/>
                  <a:pt x="15101" y="8778"/>
                </a:cubicBezTo>
                <a:cubicBezTo>
                  <a:pt x="14925" y="8649"/>
                  <a:pt x="14835" y="8558"/>
                  <a:pt x="14835" y="8505"/>
                </a:cubicBezTo>
                <a:cubicBezTo>
                  <a:pt x="14835" y="8488"/>
                  <a:pt x="14847" y="8420"/>
                  <a:pt x="14868" y="8307"/>
                </a:cubicBezTo>
                <a:cubicBezTo>
                  <a:pt x="14892" y="8194"/>
                  <a:pt x="14923" y="8073"/>
                  <a:pt x="14960" y="7948"/>
                </a:cubicBezTo>
                <a:cubicBezTo>
                  <a:pt x="14998" y="7824"/>
                  <a:pt x="15031" y="7700"/>
                  <a:pt x="15061" y="7579"/>
                </a:cubicBezTo>
                <a:cubicBezTo>
                  <a:pt x="15092" y="7457"/>
                  <a:pt x="15113" y="7378"/>
                  <a:pt x="15130" y="7341"/>
                </a:cubicBezTo>
                <a:cubicBezTo>
                  <a:pt x="14958" y="7132"/>
                  <a:pt x="14814" y="6867"/>
                  <a:pt x="14701" y="6542"/>
                </a:cubicBezTo>
                <a:cubicBezTo>
                  <a:pt x="14303" y="6525"/>
                  <a:pt x="14021" y="6503"/>
                  <a:pt x="13856" y="6475"/>
                </a:cubicBezTo>
                <a:cubicBezTo>
                  <a:pt x="13692" y="6446"/>
                  <a:pt x="13581" y="6364"/>
                  <a:pt x="13529" y="6226"/>
                </a:cubicBezTo>
                <a:cubicBezTo>
                  <a:pt x="13477" y="6085"/>
                  <a:pt x="13459" y="5850"/>
                  <a:pt x="13473" y="5514"/>
                </a:cubicBezTo>
                <a:cubicBezTo>
                  <a:pt x="13489" y="5184"/>
                  <a:pt x="13473" y="4693"/>
                  <a:pt x="13428" y="4043"/>
                </a:cubicBezTo>
                <a:cubicBezTo>
                  <a:pt x="13428" y="3987"/>
                  <a:pt x="13475" y="3936"/>
                  <a:pt x="13569" y="3880"/>
                </a:cubicBezTo>
                <a:cubicBezTo>
                  <a:pt x="13663" y="3826"/>
                  <a:pt x="13774" y="3784"/>
                  <a:pt x="13901" y="3744"/>
                </a:cubicBezTo>
                <a:cubicBezTo>
                  <a:pt x="14028" y="3707"/>
                  <a:pt x="14155" y="3685"/>
                  <a:pt x="14280" y="3665"/>
                </a:cubicBezTo>
                <a:cubicBezTo>
                  <a:pt x="14402" y="3645"/>
                  <a:pt x="14487" y="3628"/>
                  <a:pt x="14532" y="3609"/>
                </a:cubicBezTo>
                <a:cubicBezTo>
                  <a:pt x="14607" y="3315"/>
                  <a:pt x="14722" y="3024"/>
                  <a:pt x="14880" y="2747"/>
                </a:cubicBezTo>
                <a:cubicBezTo>
                  <a:pt x="14866" y="2708"/>
                  <a:pt x="14835" y="2632"/>
                  <a:pt x="14791" y="2510"/>
                </a:cubicBezTo>
                <a:cubicBezTo>
                  <a:pt x="14746" y="2389"/>
                  <a:pt x="14699" y="2265"/>
                  <a:pt x="14650" y="2137"/>
                </a:cubicBezTo>
                <a:cubicBezTo>
                  <a:pt x="14602" y="2010"/>
                  <a:pt x="14558" y="1897"/>
                  <a:pt x="14522" y="1793"/>
                </a:cubicBezTo>
                <a:cubicBezTo>
                  <a:pt x="14482" y="1689"/>
                  <a:pt x="14466" y="1618"/>
                  <a:pt x="14466" y="1584"/>
                </a:cubicBezTo>
                <a:cubicBezTo>
                  <a:pt x="14466" y="1528"/>
                  <a:pt x="14546" y="1429"/>
                  <a:pt x="14706" y="1279"/>
                </a:cubicBezTo>
                <a:cubicBezTo>
                  <a:pt x="14868" y="1130"/>
                  <a:pt x="15052" y="971"/>
                  <a:pt x="15259" y="805"/>
                </a:cubicBezTo>
                <a:cubicBezTo>
                  <a:pt x="15464" y="641"/>
                  <a:pt x="15659" y="491"/>
                  <a:pt x="15840" y="367"/>
                </a:cubicBezTo>
                <a:cubicBezTo>
                  <a:pt x="16019" y="240"/>
                  <a:pt x="16125" y="178"/>
                  <a:pt x="16154" y="178"/>
                </a:cubicBezTo>
                <a:cubicBezTo>
                  <a:pt x="16184" y="178"/>
                  <a:pt x="16234" y="217"/>
                  <a:pt x="16302" y="296"/>
                </a:cubicBezTo>
                <a:cubicBezTo>
                  <a:pt x="16368" y="381"/>
                  <a:pt x="16445" y="477"/>
                  <a:pt x="16532" y="590"/>
                </a:cubicBezTo>
                <a:cubicBezTo>
                  <a:pt x="16620" y="700"/>
                  <a:pt x="16695" y="808"/>
                  <a:pt x="16763" y="906"/>
                </a:cubicBezTo>
                <a:cubicBezTo>
                  <a:pt x="16829" y="1005"/>
                  <a:pt x="16878" y="1073"/>
                  <a:pt x="16909" y="1110"/>
                </a:cubicBezTo>
                <a:cubicBezTo>
                  <a:pt x="17015" y="1073"/>
                  <a:pt x="17123" y="1048"/>
                  <a:pt x="17229" y="1028"/>
                </a:cubicBezTo>
                <a:cubicBezTo>
                  <a:pt x="17340" y="1008"/>
                  <a:pt x="17450" y="1008"/>
                  <a:pt x="17563" y="1028"/>
                </a:cubicBezTo>
                <a:lnTo>
                  <a:pt x="17721" y="1028"/>
                </a:lnTo>
                <a:cubicBezTo>
                  <a:pt x="17735" y="994"/>
                  <a:pt x="17778" y="918"/>
                  <a:pt x="17846" y="805"/>
                </a:cubicBezTo>
                <a:cubicBezTo>
                  <a:pt x="17912" y="692"/>
                  <a:pt x="17982" y="579"/>
                  <a:pt x="18053" y="460"/>
                </a:cubicBezTo>
                <a:cubicBezTo>
                  <a:pt x="18124" y="342"/>
                  <a:pt x="18189" y="237"/>
                  <a:pt x="18251" y="144"/>
                </a:cubicBezTo>
                <a:cubicBezTo>
                  <a:pt x="18310" y="51"/>
                  <a:pt x="18354" y="0"/>
                  <a:pt x="18385" y="0"/>
                </a:cubicBezTo>
                <a:cubicBezTo>
                  <a:pt x="18415" y="0"/>
                  <a:pt x="18528" y="54"/>
                  <a:pt x="18724" y="158"/>
                </a:cubicBezTo>
                <a:cubicBezTo>
                  <a:pt x="18919" y="260"/>
                  <a:pt x="19129" y="378"/>
                  <a:pt x="19350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2" y="1019"/>
                  <a:pt x="20211" y="1110"/>
                  <a:pt x="20211" y="1163"/>
                </a:cubicBezTo>
                <a:cubicBezTo>
                  <a:pt x="20211" y="1200"/>
                  <a:pt x="20197" y="1268"/>
                  <a:pt x="20164" y="1372"/>
                </a:cubicBezTo>
                <a:cubicBezTo>
                  <a:pt x="20136" y="1477"/>
                  <a:pt x="20105" y="1593"/>
                  <a:pt x="20075" y="1725"/>
                </a:cubicBezTo>
                <a:cubicBezTo>
                  <a:pt x="20047" y="1855"/>
                  <a:pt x="20014" y="1979"/>
                  <a:pt x="19981" y="2095"/>
                </a:cubicBezTo>
                <a:cubicBezTo>
                  <a:pt x="19945" y="2214"/>
                  <a:pt x="19922" y="2290"/>
                  <a:pt x="19908" y="2327"/>
                </a:cubicBezTo>
                <a:cubicBezTo>
                  <a:pt x="20058" y="2552"/>
                  <a:pt x="20204" y="2824"/>
                  <a:pt x="20345" y="3137"/>
                </a:cubicBezTo>
                <a:cubicBezTo>
                  <a:pt x="20729" y="3174"/>
                  <a:pt x="21007" y="3205"/>
                  <a:pt x="21181" y="3233"/>
                </a:cubicBezTo>
                <a:cubicBezTo>
                  <a:pt x="21353" y="3258"/>
                  <a:pt x="21461" y="3343"/>
                  <a:pt x="21506" y="3478"/>
                </a:cubicBezTo>
                <a:cubicBezTo>
                  <a:pt x="21551" y="3623"/>
                  <a:pt x="21572" y="3854"/>
                  <a:pt x="21562" y="4184"/>
                </a:cubicBezTo>
                <a:cubicBezTo>
                  <a:pt x="21555" y="4515"/>
                  <a:pt x="21567" y="4995"/>
                  <a:pt x="21598" y="5624"/>
                </a:cubicBezTo>
                <a:cubicBezTo>
                  <a:pt x="21598" y="5678"/>
                  <a:pt x="21551" y="5735"/>
                  <a:pt x="21456" y="5794"/>
                </a:cubicBezTo>
                <a:cubicBezTo>
                  <a:pt x="21362" y="5850"/>
                  <a:pt x="21254" y="5901"/>
                  <a:pt x="21136" y="5935"/>
                </a:cubicBezTo>
                <a:cubicBezTo>
                  <a:pt x="21014" y="5972"/>
                  <a:pt x="20894" y="6000"/>
                  <a:pt x="20769" y="6017"/>
                </a:cubicBezTo>
                <a:cubicBezTo>
                  <a:pt x="20647" y="6034"/>
                  <a:pt x="20560" y="6054"/>
                  <a:pt x="20515" y="6070"/>
                </a:cubicBezTo>
                <a:moveTo>
                  <a:pt x="15739" y="16167"/>
                </a:moveTo>
                <a:cubicBezTo>
                  <a:pt x="15739" y="16611"/>
                  <a:pt x="15869" y="16992"/>
                  <a:pt x="16130" y="17317"/>
                </a:cubicBezTo>
                <a:cubicBezTo>
                  <a:pt x="16389" y="17641"/>
                  <a:pt x="16704" y="17802"/>
                  <a:pt x="17081" y="17802"/>
                </a:cubicBezTo>
                <a:cubicBezTo>
                  <a:pt x="17448" y="17802"/>
                  <a:pt x="17766" y="17647"/>
                  <a:pt x="18034" y="17339"/>
                </a:cubicBezTo>
                <a:cubicBezTo>
                  <a:pt x="18300" y="17023"/>
                  <a:pt x="18434" y="16639"/>
                  <a:pt x="18434" y="16167"/>
                </a:cubicBezTo>
                <a:cubicBezTo>
                  <a:pt x="18434" y="15724"/>
                  <a:pt x="18302" y="15351"/>
                  <a:pt x="18044" y="15038"/>
                </a:cubicBezTo>
                <a:cubicBezTo>
                  <a:pt x="17785" y="14727"/>
                  <a:pt x="17465" y="14572"/>
                  <a:pt x="17081" y="14572"/>
                </a:cubicBezTo>
                <a:cubicBezTo>
                  <a:pt x="16714" y="14572"/>
                  <a:pt x="16396" y="14727"/>
                  <a:pt x="16135" y="15038"/>
                </a:cubicBezTo>
                <a:cubicBezTo>
                  <a:pt x="15869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9"/>
                  <a:pt x="16410" y="5602"/>
                  <a:pt x="16648" y="5887"/>
                </a:cubicBezTo>
                <a:cubicBezTo>
                  <a:pt x="16883" y="6172"/>
                  <a:pt x="17173" y="6313"/>
                  <a:pt x="17509" y="6313"/>
                </a:cubicBezTo>
                <a:cubicBezTo>
                  <a:pt x="17862" y="6313"/>
                  <a:pt x="18159" y="6172"/>
                  <a:pt x="18399" y="5887"/>
                </a:cubicBezTo>
                <a:cubicBezTo>
                  <a:pt x="18639" y="5602"/>
                  <a:pt x="18759" y="5257"/>
                  <a:pt x="18759" y="4853"/>
                </a:cubicBezTo>
                <a:cubicBezTo>
                  <a:pt x="18759" y="4430"/>
                  <a:pt x="18641" y="4074"/>
                  <a:pt x="18404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8" y="3786"/>
                </a:cubicBezTo>
                <a:cubicBezTo>
                  <a:pt x="16408" y="4074"/>
                  <a:pt x="16292" y="4421"/>
                  <a:pt x="16292" y="482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4"/>
          <p:cNvSpPr/>
          <p:nvPr/>
        </p:nvSpPr>
        <p:spPr>
          <a:xfrm>
            <a:off x="4442222" y="1297368"/>
            <a:ext cx="1895454" cy="957258"/>
          </a:xfrm>
          <a:custGeom>
            <a:rect b="b" l="l" r="r" t="t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5223272" y="1585500"/>
            <a:ext cx="438156" cy="366714"/>
          </a:xfrm>
          <a:custGeom>
            <a:rect b="b" l="l" r="r" t="t"/>
            <a:pathLst>
              <a:path extrusionOk="0" h="21600" w="21600">
                <a:moveTo>
                  <a:pt x="8765" y="0"/>
                </a:moveTo>
                <a:cubicBezTo>
                  <a:pt x="9365" y="0"/>
                  <a:pt x="9963" y="51"/>
                  <a:pt x="10556" y="155"/>
                </a:cubicBezTo>
                <a:cubicBezTo>
                  <a:pt x="11152" y="260"/>
                  <a:pt x="11733" y="418"/>
                  <a:pt x="12303" y="632"/>
                </a:cubicBezTo>
                <a:cubicBezTo>
                  <a:pt x="12950" y="898"/>
                  <a:pt x="13588" y="1240"/>
                  <a:pt x="14219" y="1663"/>
                </a:cubicBezTo>
                <a:cubicBezTo>
                  <a:pt x="14850" y="2087"/>
                  <a:pt x="15412" y="2598"/>
                  <a:pt x="15904" y="3199"/>
                </a:cubicBezTo>
                <a:cubicBezTo>
                  <a:pt x="16396" y="3798"/>
                  <a:pt x="16791" y="4475"/>
                  <a:pt x="17088" y="5229"/>
                </a:cubicBezTo>
                <a:cubicBezTo>
                  <a:pt x="17382" y="5989"/>
                  <a:pt x="17530" y="6813"/>
                  <a:pt x="17530" y="7703"/>
                </a:cubicBezTo>
                <a:cubicBezTo>
                  <a:pt x="17530" y="8586"/>
                  <a:pt x="17382" y="9408"/>
                  <a:pt x="17088" y="10162"/>
                </a:cubicBezTo>
                <a:cubicBezTo>
                  <a:pt x="16791" y="10921"/>
                  <a:pt x="16396" y="11596"/>
                  <a:pt x="15904" y="12186"/>
                </a:cubicBezTo>
                <a:cubicBezTo>
                  <a:pt x="15412" y="12776"/>
                  <a:pt x="14850" y="13287"/>
                  <a:pt x="14219" y="13719"/>
                </a:cubicBezTo>
                <a:cubicBezTo>
                  <a:pt x="13588" y="14152"/>
                  <a:pt x="12950" y="14499"/>
                  <a:pt x="12303" y="14758"/>
                </a:cubicBezTo>
                <a:cubicBezTo>
                  <a:pt x="11147" y="15185"/>
                  <a:pt x="9968" y="15397"/>
                  <a:pt x="8765" y="15397"/>
                </a:cubicBezTo>
                <a:cubicBezTo>
                  <a:pt x="8487" y="15397"/>
                  <a:pt x="8214" y="15382"/>
                  <a:pt x="7948" y="15354"/>
                </a:cubicBezTo>
                <a:cubicBezTo>
                  <a:pt x="7683" y="15329"/>
                  <a:pt x="7409" y="15298"/>
                  <a:pt x="7132" y="15258"/>
                </a:cubicBezTo>
                <a:cubicBezTo>
                  <a:pt x="6007" y="16294"/>
                  <a:pt x="4743" y="16995"/>
                  <a:pt x="3347" y="17353"/>
                </a:cubicBezTo>
                <a:cubicBezTo>
                  <a:pt x="3196" y="17393"/>
                  <a:pt x="3034" y="17435"/>
                  <a:pt x="2862" y="17483"/>
                </a:cubicBezTo>
                <a:cubicBezTo>
                  <a:pt x="2688" y="17534"/>
                  <a:pt x="2521" y="17559"/>
                  <a:pt x="2354" y="17559"/>
                </a:cubicBezTo>
                <a:cubicBezTo>
                  <a:pt x="2264" y="17559"/>
                  <a:pt x="2182" y="17514"/>
                  <a:pt x="2111" y="17432"/>
                </a:cubicBezTo>
                <a:cubicBezTo>
                  <a:pt x="2041" y="17342"/>
                  <a:pt x="2005" y="17238"/>
                  <a:pt x="2005" y="17110"/>
                </a:cubicBezTo>
                <a:cubicBezTo>
                  <a:pt x="2005" y="17023"/>
                  <a:pt x="2034" y="16944"/>
                  <a:pt x="2090" y="16873"/>
                </a:cubicBezTo>
                <a:cubicBezTo>
                  <a:pt x="2147" y="16808"/>
                  <a:pt x="2196" y="16746"/>
                  <a:pt x="2241" y="16693"/>
                </a:cubicBezTo>
                <a:cubicBezTo>
                  <a:pt x="2624" y="16235"/>
                  <a:pt x="2897" y="15803"/>
                  <a:pt x="3060" y="15397"/>
                </a:cubicBezTo>
                <a:cubicBezTo>
                  <a:pt x="3220" y="14987"/>
                  <a:pt x="3354" y="14465"/>
                  <a:pt x="3458" y="13813"/>
                </a:cubicBezTo>
                <a:cubicBezTo>
                  <a:pt x="2985" y="13499"/>
                  <a:pt x="2540" y="13129"/>
                  <a:pt x="2123" y="12706"/>
                </a:cubicBezTo>
                <a:cubicBezTo>
                  <a:pt x="1706" y="12279"/>
                  <a:pt x="1342" y="11811"/>
                  <a:pt x="1024" y="11300"/>
                </a:cubicBezTo>
                <a:cubicBezTo>
                  <a:pt x="711" y="10786"/>
                  <a:pt x="459" y="10229"/>
                  <a:pt x="275" y="9623"/>
                </a:cubicBezTo>
                <a:cubicBezTo>
                  <a:pt x="92" y="9021"/>
                  <a:pt x="0" y="8383"/>
                  <a:pt x="0" y="7703"/>
                </a:cubicBezTo>
                <a:cubicBezTo>
                  <a:pt x="0" y="6822"/>
                  <a:pt x="151" y="6000"/>
                  <a:pt x="450" y="5238"/>
                </a:cubicBezTo>
                <a:cubicBezTo>
                  <a:pt x="751" y="4478"/>
                  <a:pt x="1151" y="3798"/>
                  <a:pt x="1650" y="3199"/>
                </a:cubicBezTo>
                <a:cubicBezTo>
                  <a:pt x="2149" y="2598"/>
                  <a:pt x="2716" y="2087"/>
                  <a:pt x="3347" y="1663"/>
                </a:cubicBezTo>
                <a:cubicBezTo>
                  <a:pt x="3978" y="1239"/>
                  <a:pt x="4616" y="898"/>
                  <a:pt x="5261" y="632"/>
                </a:cubicBezTo>
                <a:cubicBezTo>
                  <a:pt x="5832" y="409"/>
                  <a:pt x="6412" y="249"/>
                  <a:pt x="7002" y="150"/>
                </a:cubicBezTo>
                <a:cubicBezTo>
                  <a:pt x="7591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9" y="2160"/>
                  <a:pt x="7774" y="2202"/>
                  <a:pt x="7278" y="2282"/>
                </a:cubicBezTo>
                <a:cubicBezTo>
                  <a:pt x="6783" y="2366"/>
                  <a:pt x="6287" y="2510"/>
                  <a:pt x="5790" y="2719"/>
                </a:cubicBezTo>
                <a:cubicBezTo>
                  <a:pt x="5348" y="2877"/>
                  <a:pt x="4886" y="3112"/>
                  <a:pt x="4411" y="3419"/>
                </a:cubicBezTo>
                <a:cubicBezTo>
                  <a:pt x="3933" y="3727"/>
                  <a:pt x="3502" y="4086"/>
                  <a:pt x="3114" y="4501"/>
                </a:cubicBezTo>
                <a:cubicBezTo>
                  <a:pt x="2728" y="4916"/>
                  <a:pt x="2413" y="5390"/>
                  <a:pt x="2168" y="5927"/>
                </a:cubicBezTo>
                <a:cubicBezTo>
                  <a:pt x="1925" y="6463"/>
                  <a:pt x="1803" y="7056"/>
                  <a:pt x="1803" y="7703"/>
                </a:cubicBezTo>
                <a:cubicBezTo>
                  <a:pt x="1803" y="8355"/>
                  <a:pt x="1916" y="8925"/>
                  <a:pt x="2147" y="9422"/>
                </a:cubicBezTo>
                <a:cubicBezTo>
                  <a:pt x="2375" y="9919"/>
                  <a:pt x="2667" y="10363"/>
                  <a:pt x="3017" y="10758"/>
                </a:cubicBezTo>
                <a:cubicBezTo>
                  <a:pt x="3373" y="11156"/>
                  <a:pt x="3764" y="11509"/>
                  <a:pt x="4197" y="11811"/>
                </a:cubicBezTo>
                <a:cubicBezTo>
                  <a:pt x="4630" y="12122"/>
                  <a:pt x="5051" y="12407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5" y="13610"/>
                </a:cubicBezTo>
                <a:cubicBezTo>
                  <a:pt x="6183" y="13395"/>
                  <a:pt x="6407" y="13189"/>
                  <a:pt x="6626" y="12989"/>
                </a:cubicBezTo>
                <a:cubicBezTo>
                  <a:pt x="6979" y="13042"/>
                  <a:pt x="7334" y="13099"/>
                  <a:pt x="7694" y="13152"/>
                </a:cubicBezTo>
                <a:cubicBezTo>
                  <a:pt x="8057" y="13209"/>
                  <a:pt x="8412" y="13232"/>
                  <a:pt x="8765" y="13232"/>
                </a:cubicBezTo>
                <a:cubicBezTo>
                  <a:pt x="9780" y="13232"/>
                  <a:pt x="10771" y="13048"/>
                  <a:pt x="11740" y="12678"/>
                </a:cubicBezTo>
                <a:cubicBezTo>
                  <a:pt x="12197" y="12517"/>
                  <a:pt x="12665" y="12280"/>
                  <a:pt x="13138" y="11978"/>
                </a:cubicBezTo>
                <a:cubicBezTo>
                  <a:pt x="13609" y="11670"/>
                  <a:pt x="14040" y="11306"/>
                  <a:pt x="14421" y="10880"/>
                </a:cubicBezTo>
                <a:cubicBezTo>
                  <a:pt x="14805" y="10459"/>
                  <a:pt x="15120" y="9982"/>
                  <a:pt x="15370" y="9454"/>
                </a:cubicBezTo>
                <a:cubicBezTo>
                  <a:pt x="15617" y="8929"/>
                  <a:pt x="15739" y="8344"/>
                  <a:pt x="15739" y="7703"/>
                </a:cubicBezTo>
                <a:cubicBezTo>
                  <a:pt x="15739" y="7057"/>
                  <a:pt x="15617" y="6464"/>
                  <a:pt x="15370" y="5927"/>
                </a:cubicBezTo>
                <a:cubicBezTo>
                  <a:pt x="15120" y="5391"/>
                  <a:pt x="14805" y="4916"/>
                  <a:pt x="14421" y="4501"/>
                </a:cubicBezTo>
                <a:cubicBezTo>
                  <a:pt x="14040" y="4086"/>
                  <a:pt x="13611" y="3728"/>
                  <a:pt x="13143" y="3420"/>
                </a:cubicBezTo>
                <a:cubicBezTo>
                  <a:pt x="12675" y="3112"/>
                  <a:pt x="12206" y="2878"/>
                  <a:pt x="11740" y="2720"/>
                </a:cubicBezTo>
                <a:cubicBezTo>
                  <a:pt x="11267" y="2511"/>
                  <a:pt x="10780" y="2367"/>
                  <a:pt x="10281" y="2282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600" y="11746"/>
                </a:moveTo>
                <a:cubicBezTo>
                  <a:pt x="21600" y="12429"/>
                  <a:pt x="21506" y="13076"/>
                  <a:pt x="21322" y="13672"/>
                </a:cubicBezTo>
                <a:cubicBezTo>
                  <a:pt x="21139" y="14273"/>
                  <a:pt x="20889" y="14829"/>
                  <a:pt x="20574" y="15340"/>
                </a:cubicBezTo>
                <a:cubicBezTo>
                  <a:pt x="20258" y="15854"/>
                  <a:pt x="19891" y="16323"/>
                  <a:pt x="19475" y="16747"/>
                </a:cubicBezTo>
                <a:cubicBezTo>
                  <a:pt x="19058" y="17173"/>
                  <a:pt x="18613" y="17543"/>
                  <a:pt x="18140" y="17856"/>
                </a:cubicBezTo>
                <a:cubicBezTo>
                  <a:pt x="18246" y="18506"/>
                  <a:pt x="18378" y="19031"/>
                  <a:pt x="18540" y="19440"/>
                </a:cubicBezTo>
                <a:cubicBezTo>
                  <a:pt x="18703" y="19841"/>
                  <a:pt x="18973" y="20276"/>
                  <a:pt x="19357" y="20736"/>
                </a:cubicBezTo>
                <a:cubicBezTo>
                  <a:pt x="19402" y="20790"/>
                  <a:pt x="19453" y="20858"/>
                  <a:pt x="19510" y="20931"/>
                </a:cubicBezTo>
                <a:cubicBezTo>
                  <a:pt x="19566" y="21007"/>
                  <a:pt x="19592" y="21092"/>
                  <a:pt x="19592" y="21182"/>
                </a:cubicBezTo>
                <a:cubicBezTo>
                  <a:pt x="19592" y="21326"/>
                  <a:pt x="19555" y="21431"/>
                  <a:pt x="19475" y="21498"/>
                </a:cubicBezTo>
                <a:cubicBezTo>
                  <a:pt x="19397" y="21569"/>
                  <a:pt x="19305" y="21600"/>
                  <a:pt x="19199" y="21600"/>
                </a:cubicBezTo>
                <a:cubicBezTo>
                  <a:pt x="19049" y="21600"/>
                  <a:pt x="18889" y="21572"/>
                  <a:pt x="18714" y="21527"/>
                </a:cubicBezTo>
                <a:cubicBezTo>
                  <a:pt x="18543" y="21473"/>
                  <a:pt x="18387" y="21433"/>
                  <a:pt x="18253" y="21397"/>
                </a:cubicBezTo>
                <a:cubicBezTo>
                  <a:pt x="16855" y="21027"/>
                  <a:pt x="15593" y="20329"/>
                  <a:pt x="14468" y="19302"/>
                </a:cubicBezTo>
                <a:cubicBezTo>
                  <a:pt x="14191" y="19338"/>
                  <a:pt x="13917" y="19369"/>
                  <a:pt x="13652" y="19395"/>
                </a:cubicBezTo>
                <a:cubicBezTo>
                  <a:pt x="13383" y="19423"/>
                  <a:pt x="13113" y="19440"/>
                  <a:pt x="12832" y="19440"/>
                </a:cubicBezTo>
                <a:cubicBezTo>
                  <a:pt x="11865" y="19440"/>
                  <a:pt x="10909" y="19293"/>
                  <a:pt x="9973" y="19002"/>
                </a:cubicBezTo>
                <a:cubicBezTo>
                  <a:pt x="9031" y="18717"/>
                  <a:pt x="8146" y="18279"/>
                  <a:pt x="7313" y="17692"/>
                </a:cubicBezTo>
                <a:lnTo>
                  <a:pt x="7617" y="17475"/>
                </a:lnTo>
                <a:cubicBezTo>
                  <a:pt x="8000" y="17531"/>
                  <a:pt x="8382" y="17559"/>
                  <a:pt x="8765" y="17559"/>
                </a:cubicBezTo>
                <a:cubicBezTo>
                  <a:pt x="10246" y="17559"/>
                  <a:pt x="11677" y="17280"/>
                  <a:pt x="13058" y="16721"/>
                </a:cubicBezTo>
                <a:cubicBezTo>
                  <a:pt x="13892" y="16388"/>
                  <a:pt x="14685" y="15936"/>
                  <a:pt x="15436" y="15374"/>
                </a:cubicBezTo>
                <a:cubicBezTo>
                  <a:pt x="16186" y="14812"/>
                  <a:pt x="16853" y="14149"/>
                  <a:pt x="17432" y="13381"/>
                </a:cubicBezTo>
                <a:cubicBezTo>
                  <a:pt x="18008" y="12618"/>
                  <a:pt x="18470" y="11760"/>
                  <a:pt x="18816" y="10814"/>
                </a:cubicBezTo>
                <a:cubicBezTo>
                  <a:pt x="19162" y="9865"/>
                  <a:pt x="19336" y="8832"/>
                  <a:pt x="19336" y="7703"/>
                </a:cubicBezTo>
                <a:cubicBezTo>
                  <a:pt x="19336" y="7333"/>
                  <a:pt x="19312" y="6957"/>
                  <a:pt x="19267" y="6568"/>
                </a:cubicBezTo>
                <a:cubicBezTo>
                  <a:pt x="19943" y="7217"/>
                  <a:pt x="20501" y="7979"/>
                  <a:pt x="20941" y="8855"/>
                </a:cubicBezTo>
                <a:cubicBezTo>
                  <a:pt x="21379" y="9727"/>
                  <a:pt x="21600" y="10693"/>
                  <a:pt x="21600" y="11746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6113860" y="1297368"/>
            <a:ext cx="1896642" cy="957258"/>
          </a:xfrm>
          <a:custGeom>
            <a:rect b="b" l="l" r="r" t="t"/>
            <a:pathLst>
              <a:path extrusionOk="0" h="21600" w="21600">
                <a:moveTo>
                  <a:pt x="47" y="0"/>
                </a:moveTo>
                <a:lnTo>
                  <a:pt x="3117" y="10867"/>
                </a:lnTo>
                <a:lnTo>
                  <a:pt x="0" y="21600"/>
                </a:lnTo>
                <a:lnTo>
                  <a:pt x="18545" y="21600"/>
                </a:lnTo>
                <a:lnTo>
                  <a:pt x="21600" y="10963"/>
                </a:lnTo>
                <a:lnTo>
                  <a:pt x="18671" y="18"/>
                </a:lnTo>
                <a:lnTo>
                  <a:pt x="47" y="0"/>
                </a:lnTo>
                <a:close/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6885385" y="1585500"/>
            <a:ext cx="429840" cy="359586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cubicBezTo>
                  <a:pt x="12293" y="0"/>
                  <a:pt x="13697" y="343"/>
                  <a:pt x="15005" y="1019"/>
                </a:cubicBezTo>
                <a:cubicBezTo>
                  <a:pt x="16315" y="1699"/>
                  <a:pt x="17460" y="2629"/>
                  <a:pt x="18442" y="3806"/>
                </a:cubicBezTo>
                <a:cubicBezTo>
                  <a:pt x="19421" y="4981"/>
                  <a:pt x="20194" y="6355"/>
                  <a:pt x="20755" y="7924"/>
                </a:cubicBezTo>
                <a:cubicBezTo>
                  <a:pt x="21319" y="9499"/>
                  <a:pt x="21600" y="11174"/>
                  <a:pt x="21600" y="12957"/>
                </a:cubicBezTo>
                <a:cubicBezTo>
                  <a:pt x="21600" y="13674"/>
                  <a:pt x="21545" y="14402"/>
                  <a:pt x="21434" y="15148"/>
                </a:cubicBezTo>
                <a:cubicBezTo>
                  <a:pt x="21322" y="15893"/>
                  <a:pt x="21161" y="16625"/>
                  <a:pt x="20952" y="17339"/>
                </a:cubicBezTo>
                <a:cubicBezTo>
                  <a:pt x="20741" y="18059"/>
                  <a:pt x="20477" y="18744"/>
                  <a:pt x="20162" y="19403"/>
                </a:cubicBezTo>
                <a:cubicBezTo>
                  <a:pt x="19850" y="20057"/>
                  <a:pt x="19498" y="20656"/>
                  <a:pt x="19106" y="21200"/>
                </a:cubicBezTo>
                <a:cubicBezTo>
                  <a:pt x="18931" y="21468"/>
                  <a:pt x="18703" y="21600"/>
                  <a:pt x="18430" y="21600"/>
                </a:cubicBezTo>
                <a:lnTo>
                  <a:pt x="3170" y="21600"/>
                </a:lnTo>
                <a:cubicBezTo>
                  <a:pt x="2887" y="21600"/>
                  <a:pt x="2662" y="21467"/>
                  <a:pt x="2494" y="21200"/>
                </a:cubicBezTo>
                <a:cubicBezTo>
                  <a:pt x="2088" y="20656"/>
                  <a:pt x="1730" y="20057"/>
                  <a:pt x="1426" y="19403"/>
                </a:cubicBezTo>
                <a:cubicBezTo>
                  <a:pt x="1118" y="18744"/>
                  <a:pt x="859" y="18059"/>
                  <a:pt x="650" y="17339"/>
                </a:cubicBezTo>
                <a:cubicBezTo>
                  <a:pt x="439" y="16625"/>
                  <a:pt x="278" y="15893"/>
                  <a:pt x="166" y="15148"/>
                </a:cubicBezTo>
                <a:cubicBezTo>
                  <a:pt x="55" y="14402"/>
                  <a:pt x="0" y="13673"/>
                  <a:pt x="0" y="12957"/>
                </a:cubicBezTo>
                <a:cubicBezTo>
                  <a:pt x="0" y="11163"/>
                  <a:pt x="281" y="9487"/>
                  <a:pt x="845" y="7918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9"/>
                  <a:pt x="5285" y="1699"/>
                  <a:pt x="6595" y="1019"/>
                </a:cubicBezTo>
                <a:cubicBezTo>
                  <a:pt x="7903" y="343"/>
                  <a:pt x="9305" y="0"/>
                  <a:pt x="10800" y="0"/>
                </a:cubicBezTo>
                <a:moveTo>
                  <a:pt x="3149" y="14572"/>
                </a:moveTo>
                <a:cubicBezTo>
                  <a:pt x="3523" y="14572"/>
                  <a:pt x="3842" y="14414"/>
                  <a:pt x="4102" y="14100"/>
                </a:cubicBezTo>
                <a:cubicBezTo>
                  <a:pt x="4361" y="13792"/>
                  <a:pt x="4493" y="13409"/>
                  <a:pt x="4493" y="12957"/>
                </a:cubicBezTo>
                <a:cubicBezTo>
                  <a:pt x="4493" y="12508"/>
                  <a:pt x="4361" y="12128"/>
                  <a:pt x="4097" y="11822"/>
                </a:cubicBezTo>
                <a:cubicBezTo>
                  <a:pt x="3833" y="11512"/>
                  <a:pt x="3516" y="11359"/>
                  <a:pt x="3149" y="11359"/>
                </a:cubicBezTo>
                <a:cubicBezTo>
                  <a:pt x="2772" y="11359"/>
                  <a:pt x="2455" y="11511"/>
                  <a:pt x="2201" y="11822"/>
                </a:cubicBezTo>
                <a:cubicBezTo>
                  <a:pt x="1944" y="12128"/>
                  <a:pt x="1814" y="12508"/>
                  <a:pt x="1814" y="12957"/>
                </a:cubicBezTo>
                <a:cubicBezTo>
                  <a:pt x="1814" y="13409"/>
                  <a:pt x="1944" y="13792"/>
                  <a:pt x="2201" y="14100"/>
                </a:cubicBezTo>
                <a:cubicBezTo>
                  <a:pt x="2455" y="14414"/>
                  <a:pt x="2772" y="14572"/>
                  <a:pt x="3149" y="14572"/>
                </a:cubicBezTo>
                <a:moveTo>
                  <a:pt x="5388" y="8105"/>
                </a:moveTo>
                <a:cubicBezTo>
                  <a:pt x="5762" y="8105"/>
                  <a:pt x="6086" y="7944"/>
                  <a:pt x="6353" y="7621"/>
                </a:cubicBezTo>
                <a:cubicBezTo>
                  <a:pt x="6622" y="7302"/>
                  <a:pt x="6756" y="6916"/>
                  <a:pt x="6756" y="6467"/>
                </a:cubicBezTo>
                <a:cubicBezTo>
                  <a:pt x="6756" y="6015"/>
                  <a:pt x="6622" y="5635"/>
                  <a:pt x="6353" y="5327"/>
                </a:cubicBezTo>
                <a:cubicBezTo>
                  <a:pt x="6086" y="5021"/>
                  <a:pt x="5762" y="4866"/>
                  <a:pt x="5388" y="4866"/>
                </a:cubicBezTo>
                <a:cubicBezTo>
                  <a:pt x="5028" y="4866"/>
                  <a:pt x="4714" y="5021"/>
                  <a:pt x="4447" y="5327"/>
                </a:cubicBezTo>
                <a:cubicBezTo>
                  <a:pt x="4178" y="5635"/>
                  <a:pt x="4044" y="6015"/>
                  <a:pt x="4044" y="6467"/>
                </a:cubicBezTo>
                <a:cubicBezTo>
                  <a:pt x="4044" y="6916"/>
                  <a:pt x="4178" y="7302"/>
                  <a:pt x="4447" y="7621"/>
                </a:cubicBezTo>
                <a:cubicBezTo>
                  <a:pt x="4714" y="7944"/>
                  <a:pt x="5028" y="8105"/>
                  <a:pt x="5388" y="8105"/>
                </a:cubicBezTo>
                <a:moveTo>
                  <a:pt x="11995" y="15053"/>
                </a:moveTo>
                <a:cubicBezTo>
                  <a:pt x="12026" y="14923"/>
                  <a:pt x="12084" y="14673"/>
                  <a:pt x="12173" y="14293"/>
                </a:cubicBezTo>
                <a:cubicBezTo>
                  <a:pt x="12262" y="13918"/>
                  <a:pt x="12365" y="13478"/>
                  <a:pt x="12482" y="12977"/>
                </a:cubicBezTo>
                <a:cubicBezTo>
                  <a:pt x="12600" y="12476"/>
                  <a:pt x="12727" y="11955"/>
                  <a:pt x="12862" y="11405"/>
                </a:cubicBezTo>
                <a:cubicBezTo>
                  <a:pt x="12996" y="10861"/>
                  <a:pt x="13114" y="10351"/>
                  <a:pt x="13212" y="9882"/>
                </a:cubicBezTo>
                <a:cubicBezTo>
                  <a:pt x="13313" y="9415"/>
                  <a:pt x="13399" y="9009"/>
                  <a:pt x="13471" y="8670"/>
                </a:cubicBezTo>
                <a:cubicBezTo>
                  <a:pt x="13543" y="8330"/>
                  <a:pt x="13579" y="8131"/>
                  <a:pt x="13579" y="8076"/>
                </a:cubicBezTo>
                <a:cubicBezTo>
                  <a:pt x="13579" y="7869"/>
                  <a:pt x="13512" y="7682"/>
                  <a:pt x="13380" y="7527"/>
                </a:cubicBezTo>
                <a:cubicBezTo>
                  <a:pt x="13246" y="7371"/>
                  <a:pt x="13090" y="7293"/>
                  <a:pt x="12914" y="7293"/>
                </a:cubicBezTo>
                <a:cubicBezTo>
                  <a:pt x="12761" y="7293"/>
                  <a:pt x="12624" y="7345"/>
                  <a:pt x="12506" y="7458"/>
                </a:cubicBezTo>
                <a:cubicBezTo>
                  <a:pt x="12386" y="7567"/>
                  <a:pt x="12305" y="7711"/>
                  <a:pt x="12259" y="7886"/>
                </a:cubicBezTo>
                <a:lnTo>
                  <a:pt x="10706" y="14598"/>
                </a:lnTo>
                <a:cubicBezTo>
                  <a:pt x="10409" y="14618"/>
                  <a:pt x="10126" y="14696"/>
                  <a:pt x="9857" y="14840"/>
                </a:cubicBezTo>
                <a:cubicBezTo>
                  <a:pt x="9590" y="14984"/>
                  <a:pt x="9358" y="15174"/>
                  <a:pt x="9163" y="15419"/>
                </a:cubicBezTo>
                <a:cubicBezTo>
                  <a:pt x="8966" y="15663"/>
                  <a:pt x="8813" y="15945"/>
                  <a:pt x="8702" y="16265"/>
                </a:cubicBezTo>
                <a:cubicBezTo>
                  <a:pt x="8592" y="16588"/>
                  <a:pt x="8537" y="16927"/>
                  <a:pt x="8537" y="17284"/>
                </a:cubicBezTo>
                <a:cubicBezTo>
                  <a:pt x="8537" y="18039"/>
                  <a:pt x="8755" y="18678"/>
                  <a:pt x="9197" y="19199"/>
                </a:cubicBezTo>
                <a:cubicBezTo>
                  <a:pt x="9638" y="19726"/>
                  <a:pt x="10171" y="19988"/>
                  <a:pt x="10800" y="19988"/>
                </a:cubicBezTo>
                <a:cubicBezTo>
                  <a:pt x="11429" y="19988"/>
                  <a:pt x="11962" y="19726"/>
                  <a:pt x="12403" y="19199"/>
                </a:cubicBezTo>
                <a:cubicBezTo>
                  <a:pt x="12842" y="18678"/>
                  <a:pt x="13063" y="18039"/>
                  <a:pt x="13063" y="17284"/>
                </a:cubicBezTo>
                <a:cubicBezTo>
                  <a:pt x="13063" y="16835"/>
                  <a:pt x="12962" y="16418"/>
                  <a:pt x="12763" y="16032"/>
                </a:cubicBezTo>
                <a:cubicBezTo>
                  <a:pt x="12564" y="15646"/>
                  <a:pt x="12307" y="15321"/>
                  <a:pt x="11995" y="15053"/>
                </a:cubicBezTo>
                <a:moveTo>
                  <a:pt x="10800" y="2177"/>
                </a:moveTo>
                <a:cubicBezTo>
                  <a:pt x="10426" y="2177"/>
                  <a:pt x="10106" y="2335"/>
                  <a:pt x="9847" y="2646"/>
                </a:cubicBezTo>
                <a:cubicBezTo>
                  <a:pt x="9586" y="2960"/>
                  <a:pt x="9456" y="3343"/>
                  <a:pt x="9456" y="3792"/>
                </a:cubicBezTo>
                <a:cubicBezTo>
                  <a:pt x="9456" y="4241"/>
                  <a:pt x="9586" y="4621"/>
                  <a:pt x="9847" y="4927"/>
                </a:cubicBezTo>
                <a:cubicBezTo>
                  <a:pt x="10106" y="5237"/>
                  <a:pt x="10426" y="5390"/>
                  <a:pt x="10800" y="5390"/>
                </a:cubicBezTo>
                <a:cubicBezTo>
                  <a:pt x="11174" y="5390"/>
                  <a:pt x="11494" y="5238"/>
                  <a:pt x="11753" y="4927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3" y="2646"/>
                </a:cubicBezTo>
                <a:cubicBezTo>
                  <a:pt x="11494" y="2335"/>
                  <a:pt x="11174" y="2177"/>
                  <a:pt x="10800" y="2177"/>
                </a:cubicBezTo>
                <a:moveTo>
                  <a:pt x="14844" y="6467"/>
                </a:moveTo>
                <a:cubicBezTo>
                  <a:pt x="14844" y="6916"/>
                  <a:pt x="14978" y="7299"/>
                  <a:pt x="15247" y="7610"/>
                </a:cubicBezTo>
                <a:cubicBezTo>
                  <a:pt x="15514" y="7921"/>
                  <a:pt x="15835" y="8076"/>
                  <a:pt x="16212" y="8076"/>
                </a:cubicBezTo>
                <a:cubicBezTo>
                  <a:pt x="16586" y="8076"/>
                  <a:pt x="16903" y="7921"/>
                  <a:pt x="17165" y="7610"/>
                </a:cubicBezTo>
                <a:cubicBezTo>
                  <a:pt x="17426" y="7299"/>
                  <a:pt x="17556" y="6916"/>
                  <a:pt x="17556" y="6467"/>
                </a:cubicBezTo>
                <a:cubicBezTo>
                  <a:pt x="17556" y="6015"/>
                  <a:pt x="17426" y="5635"/>
                  <a:pt x="17165" y="5327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4" y="5022"/>
                  <a:pt x="15247" y="5327"/>
                </a:cubicBezTo>
                <a:cubicBezTo>
                  <a:pt x="14978" y="5635"/>
                  <a:pt x="14844" y="6015"/>
                  <a:pt x="14844" y="6467"/>
                </a:cubicBezTo>
                <a:moveTo>
                  <a:pt x="18451" y="14572"/>
                </a:moveTo>
                <a:cubicBezTo>
                  <a:pt x="18828" y="14572"/>
                  <a:pt x="19142" y="14414"/>
                  <a:pt x="19399" y="14100"/>
                </a:cubicBezTo>
                <a:cubicBezTo>
                  <a:pt x="19656" y="13792"/>
                  <a:pt x="19786" y="13409"/>
                  <a:pt x="19786" y="12957"/>
                </a:cubicBezTo>
                <a:cubicBezTo>
                  <a:pt x="19786" y="12508"/>
                  <a:pt x="19656" y="12128"/>
                  <a:pt x="19399" y="11822"/>
                </a:cubicBezTo>
                <a:cubicBezTo>
                  <a:pt x="19142" y="11512"/>
                  <a:pt x="18828" y="11359"/>
                  <a:pt x="18451" y="11359"/>
                </a:cubicBezTo>
                <a:cubicBezTo>
                  <a:pt x="18077" y="11359"/>
                  <a:pt x="17758" y="11511"/>
                  <a:pt x="17498" y="11822"/>
                </a:cubicBezTo>
                <a:cubicBezTo>
                  <a:pt x="17237" y="12128"/>
                  <a:pt x="17107" y="12508"/>
                  <a:pt x="17107" y="12957"/>
                </a:cubicBezTo>
                <a:cubicBezTo>
                  <a:pt x="17107" y="13409"/>
                  <a:pt x="17237" y="13792"/>
                  <a:pt x="17498" y="14100"/>
                </a:cubicBezTo>
                <a:cubicBezTo>
                  <a:pt x="17758" y="14414"/>
                  <a:pt x="18077" y="14572"/>
                  <a:pt x="18451" y="1457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4300" lIns="14300" spcFirstLastPara="1" rIns="14300" wrap="square" tIns="1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1040185" y="2338819"/>
            <a:ext cx="16221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辨認事物的屬性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1095375" y="2725684"/>
            <a:ext cx="146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EX：辨認圖形的面是平的或彎的。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2819209" y="2338819"/>
            <a:ext cx="16311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按事物性質分類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2819209" y="2736059"/>
            <a:ext cx="1623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能用一種屬性、兩種以上性質甚至更複雜的屬性分類。</a:t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能理解兩個以上集合的包含關係、相交關係、沒有交集的關係。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4"/>
          <p:cNvSpPr txBox="1"/>
          <p:nvPr/>
        </p:nvSpPr>
        <p:spPr>
          <a:xfrm>
            <a:off x="4635103" y="2338819"/>
            <a:ext cx="14646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       命名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4782583" y="2736059"/>
            <a:ext cx="1461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給所分的組別</a:t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一個名稱。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6337697" y="2338819"/>
            <a:ext cx="14646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       定義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6274978" y="2744861"/>
            <a:ext cx="1623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列舉一類圖形的性質。</a:t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能理解一個圖形可以給予不同的定義。</a:t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列舉充足的屬性以</a:t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定義一類的圖形。</a:t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能以最少數屬性定義一類圖形。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1438274" y="404813"/>
            <a:ext cx="5431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定義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458" name="Google Shape;458;p55"/>
          <p:cNvSpPr/>
          <p:nvPr/>
        </p:nvSpPr>
        <p:spPr>
          <a:xfrm>
            <a:off x="1552575" y="1414463"/>
            <a:ext cx="76200" cy="9834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55"/>
          <p:cNvSpPr/>
          <p:nvPr/>
        </p:nvSpPr>
        <p:spPr>
          <a:xfrm>
            <a:off x="1552575" y="3613547"/>
            <a:ext cx="76200" cy="9834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55"/>
          <p:cNvSpPr/>
          <p:nvPr/>
        </p:nvSpPr>
        <p:spPr>
          <a:xfrm>
            <a:off x="7569994" y="2549128"/>
            <a:ext cx="76200" cy="9834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55"/>
          <p:cNvSpPr/>
          <p:nvPr/>
        </p:nvSpPr>
        <p:spPr>
          <a:xfrm>
            <a:off x="1807369" y="1521618"/>
            <a:ext cx="53079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分辨兩類圖形的不同性質和相同性質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能分別列舉兩類圖形的性質，如分別列出菱形的屬性與平行四邊形的屬性，</a:t>
            </a:r>
            <a:endParaRPr b="0" i="0" sz="12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並比較其異同</a:t>
            </a:r>
            <a:r>
              <a:rPr b="0" i="0" lang="zh-TW" sz="11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5"/>
          <p:cNvSpPr/>
          <p:nvPr/>
        </p:nvSpPr>
        <p:spPr>
          <a:xfrm>
            <a:off x="1807369" y="2661043"/>
            <a:ext cx="5307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依圖形的性質辨認其包含關係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例如依平行四邊形定義屬性（如兩組對邊平行）檢核其他圖形是否也有相同的屬性，由此發現正方形、長方形、菱形也都是平行四邊形。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5"/>
          <p:cNvSpPr/>
          <p:nvPr/>
        </p:nvSpPr>
        <p:spPr>
          <a:xfrm>
            <a:off x="1807369" y="3707603"/>
            <a:ext cx="54720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若甲圖形</a:t>
            </a:r>
            <a:r>
              <a:rPr b="0" i="0" lang="zh-TW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⊆</a:t>
            </a: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乙圖形，則乙圖形含有甲圖形的所有性質，而乙圖形的性質甲卻未必有。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如正方形具有平行四邊形的所有性質，但正方形有的性質平行四邊形卻不一定有。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5"/>
          <p:cNvSpPr txBox="1"/>
          <p:nvPr/>
        </p:nvSpPr>
        <p:spPr>
          <a:xfrm>
            <a:off x="1438274" y="404813"/>
            <a:ext cx="524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理解圖形間的包含關係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5"/>
          <p:cNvSpPr/>
          <p:nvPr/>
        </p:nvSpPr>
        <p:spPr>
          <a:xfrm>
            <a:off x="477401" y="1599605"/>
            <a:ext cx="360900" cy="547800"/>
          </a:xfrm>
          <a:prstGeom prst="diamond">
            <a:avLst/>
          </a:prstGeom>
          <a:solidFill>
            <a:schemeClr val="accent2"/>
          </a:solidFill>
          <a:ln cap="flat" cmpd="sng" w="25400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5"/>
          <p:cNvSpPr/>
          <p:nvPr/>
        </p:nvSpPr>
        <p:spPr>
          <a:xfrm>
            <a:off x="952502" y="1599605"/>
            <a:ext cx="421500" cy="547800"/>
          </a:xfrm>
          <a:prstGeom prst="parallelogram">
            <a:avLst>
              <a:gd fmla="val 36070" name="adj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5"/>
          <p:cNvSpPr/>
          <p:nvPr/>
        </p:nvSpPr>
        <p:spPr>
          <a:xfrm>
            <a:off x="8074815" y="2576501"/>
            <a:ext cx="597000" cy="239400"/>
          </a:xfrm>
          <a:prstGeom prst="parallelogram">
            <a:avLst>
              <a:gd fmla="val 36070" name="adj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5"/>
          <p:cNvSpPr/>
          <p:nvPr/>
        </p:nvSpPr>
        <p:spPr>
          <a:xfrm>
            <a:off x="7750966" y="3049187"/>
            <a:ext cx="323700" cy="3228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8494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5"/>
          <p:cNvSpPr/>
          <p:nvPr/>
        </p:nvSpPr>
        <p:spPr>
          <a:xfrm>
            <a:off x="8162927" y="3049187"/>
            <a:ext cx="597000" cy="3228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8494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5"/>
          <p:cNvSpPr/>
          <p:nvPr/>
        </p:nvSpPr>
        <p:spPr>
          <a:xfrm>
            <a:off x="8829676" y="3049187"/>
            <a:ext cx="243000" cy="322800"/>
          </a:xfrm>
          <a:prstGeom prst="diamond">
            <a:avLst/>
          </a:prstGeom>
          <a:solidFill>
            <a:schemeClr val="accent5"/>
          </a:solidFill>
          <a:ln cap="flat" cmpd="sng" w="25400">
            <a:solidFill>
              <a:srgbClr val="8494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55"/>
          <p:cNvCxnSpPr>
            <a:stCxn id="468" idx="0"/>
          </p:cNvCxnSpPr>
          <p:nvPr/>
        </p:nvCxnSpPr>
        <p:spPr>
          <a:xfrm flipH="1" rot="10800000">
            <a:off x="7912816" y="2855087"/>
            <a:ext cx="249900" cy="1941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2" name="Google Shape;472;p55"/>
          <p:cNvCxnSpPr>
            <a:stCxn id="469" idx="0"/>
          </p:cNvCxnSpPr>
          <p:nvPr/>
        </p:nvCxnSpPr>
        <p:spPr>
          <a:xfrm rot="10800000">
            <a:off x="8373227" y="2855087"/>
            <a:ext cx="88200" cy="1941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3" name="Google Shape;473;p55"/>
          <p:cNvCxnSpPr/>
          <p:nvPr/>
        </p:nvCxnSpPr>
        <p:spPr>
          <a:xfrm rot="10800000">
            <a:off x="8601376" y="2855092"/>
            <a:ext cx="228300" cy="154800"/>
          </a:xfrm>
          <a:prstGeom prst="straightConnector1">
            <a:avLst/>
          </a:prstGeom>
          <a:noFill/>
          <a:ln cap="flat" cmpd="sng" w="9525">
            <a:solidFill>
              <a:srgbClr val="5597D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4" name="Google Shape;474;p55"/>
          <p:cNvSpPr/>
          <p:nvPr/>
        </p:nvSpPr>
        <p:spPr>
          <a:xfrm>
            <a:off x="153552" y="3982037"/>
            <a:ext cx="323700" cy="322800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8494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5"/>
          <p:cNvSpPr/>
          <p:nvPr/>
        </p:nvSpPr>
        <p:spPr>
          <a:xfrm>
            <a:off x="922141" y="4023710"/>
            <a:ext cx="597000" cy="239400"/>
          </a:xfrm>
          <a:prstGeom prst="parallelogram">
            <a:avLst>
              <a:gd fmla="val 36070" name="adj"/>
            </a:avLst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5"/>
          <p:cNvSpPr txBox="1"/>
          <p:nvPr/>
        </p:nvSpPr>
        <p:spPr>
          <a:xfrm>
            <a:off x="478629" y="3888575"/>
            <a:ext cx="4586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⊆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482" name="Google Shape;482;p56"/>
          <p:cNvSpPr/>
          <p:nvPr/>
        </p:nvSpPr>
        <p:spPr>
          <a:xfrm>
            <a:off x="1552575" y="1121564"/>
            <a:ext cx="76200" cy="9834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56"/>
          <p:cNvSpPr/>
          <p:nvPr/>
        </p:nvSpPr>
        <p:spPr>
          <a:xfrm>
            <a:off x="1552575" y="3592115"/>
            <a:ext cx="76200" cy="9834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56"/>
          <p:cNvSpPr/>
          <p:nvPr/>
        </p:nvSpPr>
        <p:spPr>
          <a:xfrm>
            <a:off x="1552574" y="2341954"/>
            <a:ext cx="78600" cy="9834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56"/>
          <p:cNvSpPr/>
          <p:nvPr/>
        </p:nvSpPr>
        <p:spPr>
          <a:xfrm>
            <a:off x="1807368" y="1200143"/>
            <a:ext cx="56364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線性推理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 &gt; b 且 b &gt; c 所以 a &gt; c；</a:t>
            </a: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4D51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 =</a:t>
            </a: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B，</a:t>
            </a: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 =</a:t>
            </a: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 所以 </a:t>
            </a: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 =</a:t>
            </a: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 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 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6"/>
          <p:cNvSpPr/>
          <p:nvPr/>
        </p:nvSpPr>
        <p:spPr>
          <a:xfrm>
            <a:off x="1807369" y="2411009"/>
            <a:ext cx="5307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條件推理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若p則q，已知p為真，故q為真。</a:t>
            </a:r>
            <a:endParaRPr b="0" i="0" sz="14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 和 </a:t>
            </a:r>
            <a:r>
              <a:rPr b="0" i="0" lang="zh-TW" sz="1400" u="none" cap="none" strike="noStrike">
                <a:solidFill>
                  <a:srgbClr val="4D5156"/>
                </a:solidFill>
                <a:latin typeface="arial"/>
                <a:ea typeface="arial"/>
                <a:cs typeface="arial"/>
                <a:sym typeface="arial"/>
              </a:rPr>
              <a:t>∠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 互補A+B=180</a:t>
            </a:r>
            <a:r>
              <a:rPr b="0" i="0" lang="zh-TW" sz="1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6"/>
          <p:cNvSpPr/>
          <p:nvPr/>
        </p:nvSpPr>
        <p:spPr>
          <a:xfrm>
            <a:off x="1807368" y="3764755"/>
            <a:ext cx="69936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範疇推理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所有正方形都是長方形，所有長方形都是平行四邊形，所以所有正方形都是平行四邊形。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6"/>
          <p:cNvSpPr txBox="1"/>
          <p:nvPr/>
        </p:nvSpPr>
        <p:spPr>
          <a:xfrm>
            <a:off x="1438274" y="404813"/>
            <a:ext cx="524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演繹推理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494" name="Google Shape;494;p57"/>
          <p:cNvSpPr txBox="1"/>
          <p:nvPr/>
        </p:nvSpPr>
        <p:spPr>
          <a:xfrm>
            <a:off x="950122" y="1799773"/>
            <a:ext cx="33384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由一些具體的例子歸納出通則，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如量了幾個三角形的內角後</a:t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發現三個角的和是180</a:t>
            </a:r>
            <a:r>
              <a:rPr b="0" i="0" lang="zh-TW" sz="2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°。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7"/>
          <p:cNvSpPr txBox="1"/>
          <p:nvPr/>
        </p:nvSpPr>
        <p:spPr>
          <a:xfrm>
            <a:off x="1438275" y="404813"/>
            <a:ext cx="1588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歸納推理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57"/>
          <p:cNvGrpSpPr/>
          <p:nvPr/>
        </p:nvGrpSpPr>
        <p:grpSpPr>
          <a:xfrm>
            <a:off x="5243376" y="1297324"/>
            <a:ext cx="2383774" cy="2324580"/>
            <a:chOff x="5286239" y="1225886"/>
            <a:chExt cx="2383774" cy="2324580"/>
          </a:xfrm>
        </p:grpSpPr>
        <p:sp>
          <p:nvSpPr>
            <p:cNvPr id="497" name="Google Shape;497;p57"/>
            <p:cNvSpPr/>
            <p:nvPr/>
          </p:nvSpPr>
          <p:spPr>
            <a:xfrm>
              <a:off x="5555459" y="1493777"/>
              <a:ext cx="1836000" cy="17853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 cap="flat" cmpd="sng" w="25400">
              <a:solidFill>
                <a:srgbClr val="42719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7"/>
            <p:cNvSpPr/>
            <p:nvPr/>
          </p:nvSpPr>
          <p:spPr>
            <a:xfrm rot="5400000">
              <a:off x="5293439" y="3007464"/>
              <a:ext cx="535800" cy="550200"/>
            </a:xfrm>
            <a:prstGeom prst="pie">
              <a:avLst>
                <a:gd fmla="val 12303378" name="adj1"/>
                <a:gd fmla="val 16200000" name="adj2"/>
              </a:avLst>
            </a:prstGeom>
            <a:solidFill>
              <a:schemeClr val="accent5"/>
            </a:solidFill>
            <a:ln cap="flat" cmpd="sng" w="25400">
              <a:solidFill>
                <a:srgbClr val="8494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7"/>
            <p:cNvSpPr/>
            <p:nvPr/>
          </p:nvSpPr>
          <p:spPr>
            <a:xfrm rot="5400000">
              <a:off x="7127013" y="3007465"/>
              <a:ext cx="535800" cy="550200"/>
            </a:xfrm>
            <a:prstGeom prst="pie">
              <a:avLst>
                <a:gd fmla="val 5416334" name="adj1"/>
                <a:gd fmla="val 9158196" name="adj2"/>
              </a:avLst>
            </a:prstGeom>
            <a:solidFill>
              <a:schemeClr val="accent5"/>
            </a:solidFill>
            <a:ln cap="flat" cmpd="sng" w="25400">
              <a:solidFill>
                <a:srgbClr val="8494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7"/>
            <p:cNvSpPr/>
            <p:nvPr/>
          </p:nvSpPr>
          <p:spPr>
            <a:xfrm rot="5400000">
              <a:off x="6205465" y="1218686"/>
              <a:ext cx="535800" cy="550200"/>
            </a:xfrm>
            <a:prstGeom prst="pie">
              <a:avLst>
                <a:gd fmla="val 19935838" name="adj1"/>
                <a:gd fmla="val 1713077" name="adj2"/>
              </a:avLst>
            </a:prstGeom>
            <a:solidFill>
              <a:schemeClr val="accent5"/>
            </a:solidFill>
            <a:ln cap="flat" cmpd="sng" w="25400">
              <a:solidFill>
                <a:srgbClr val="8494A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/>
        </p:nvSpPr>
        <p:spPr>
          <a:xfrm>
            <a:off x="1745265" y="169321"/>
            <a:ext cx="3038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4500" u="none" cap="none" strike="noStrike">
                <a:solidFill>
                  <a:srgbClr val="2BA85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 b="1" i="0" sz="4500" u="none" cap="none" strike="noStrike">
              <a:solidFill>
                <a:srgbClr val="2BA85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9" name="Google Shape;22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595437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40"/>
          <p:cNvGrpSpPr/>
          <p:nvPr/>
        </p:nvGrpSpPr>
        <p:grpSpPr>
          <a:xfrm>
            <a:off x="2239328" y="1241225"/>
            <a:ext cx="3922196" cy="531004"/>
            <a:chOff x="4159753" y="1470418"/>
            <a:chExt cx="5229595" cy="708005"/>
          </a:xfrm>
        </p:grpSpPr>
        <p:cxnSp>
          <p:nvCxnSpPr>
            <p:cNvPr id="231" name="Google Shape;231;p40"/>
            <p:cNvCxnSpPr/>
            <p:nvPr/>
          </p:nvCxnSpPr>
          <p:spPr>
            <a:xfrm>
              <a:off x="5066216" y="1470423"/>
              <a:ext cx="0" cy="708000"/>
            </a:xfrm>
            <a:prstGeom prst="straightConnector1">
              <a:avLst/>
            </a:prstGeom>
            <a:noFill/>
            <a:ln cap="flat" cmpd="sng" w="9525">
              <a:solidFill>
                <a:srgbClr val="51308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2" name="Google Shape;232;p40"/>
            <p:cNvSpPr txBox="1"/>
            <p:nvPr/>
          </p:nvSpPr>
          <p:spPr>
            <a:xfrm>
              <a:off x="4159753" y="1470423"/>
              <a:ext cx="792300" cy="708000"/>
            </a:xfrm>
            <a:prstGeom prst="rect">
              <a:avLst/>
            </a:prstGeom>
            <a:solidFill>
              <a:srgbClr val="51308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3000" u="none" cap="none" strike="noStrike">
                  <a:solidFill>
                    <a:schemeClr val="lt1"/>
                  </a:solidFill>
                  <a:latin typeface="SimSun"/>
                  <a:ea typeface="SimSun"/>
                  <a:cs typeface="SimSun"/>
                  <a:sym typeface="SimSun"/>
                </a:rPr>
                <a:t>01</a:t>
              </a:r>
              <a:endParaRPr b="1" i="0" sz="30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endParaRPr>
            </a:p>
          </p:txBody>
        </p:sp>
        <p:sp>
          <p:nvSpPr>
            <p:cNvPr id="233" name="Google Shape;233;p40"/>
            <p:cNvSpPr txBox="1"/>
            <p:nvPr/>
          </p:nvSpPr>
          <p:spPr>
            <a:xfrm>
              <a:off x="5123348" y="1470418"/>
              <a:ext cx="42660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3000" u="none" cap="none" strike="noStrike">
                  <a:solidFill>
                    <a:srgbClr val="51308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幾何概念的意義</a:t>
              </a:r>
              <a:endParaRPr sz="11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34" name="Google Shape;234;p40"/>
            <p:cNvCxnSpPr/>
            <p:nvPr/>
          </p:nvCxnSpPr>
          <p:spPr>
            <a:xfrm>
              <a:off x="5009070" y="1470423"/>
              <a:ext cx="0" cy="708000"/>
            </a:xfrm>
            <a:prstGeom prst="straightConnector1">
              <a:avLst/>
            </a:prstGeom>
            <a:noFill/>
            <a:ln cap="flat" cmpd="sng" w="28575">
              <a:solidFill>
                <a:srgbClr val="51308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5" name="Google Shape;235;p40"/>
          <p:cNvGrpSpPr/>
          <p:nvPr/>
        </p:nvGrpSpPr>
        <p:grpSpPr>
          <a:xfrm>
            <a:off x="2833448" y="2375296"/>
            <a:ext cx="4644902" cy="531004"/>
            <a:chOff x="4159753" y="3121635"/>
            <a:chExt cx="6193203" cy="708005"/>
          </a:xfrm>
        </p:grpSpPr>
        <p:sp>
          <p:nvSpPr>
            <p:cNvPr id="236" name="Google Shape;236;p40"/>
            <p:cNvSpPr txBox="1"/>
            <p:nvPr/>
          </p:nvSpPr>
          <p:spPr>
            <a:xfrm>
              <a:off x="4159753" y="3121635"/>
              <a:ext cx="797100" cy="708000"/>
            </a:xfrm>
            <a:prstGeom prst="rect">
              <a:avLst/>
            </a:prstGeom>
            <a:solidFill>
              <a:srgbClr val="DE447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30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02</a:t>
              </a:r>
              <a:endParaRPr b="1" i="0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37" name="Google Shape;237;p40"/>
            <p:cNvSpPr txBox="1"/>
            <p:nvPr/>
          </p:nvSpPr>
          <p:spPr>
            <a:xfrm>
              <a:off x="5123356" y="3121640"/>
              <a:ext cx="5229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3000" u="none" cap="none" strike="noStrike">
                  <a:solidFill>
                    <a:srgbClr val="DE447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兒童空間概念的發展</a:t>
              </a:r>
              <a:endParaRPr sz="11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38" name="Google Shape;238;p40"/>
            <p:cNvCxnSpPr/>
            <p:nvPr/>
          </p:nvCxnSpPr>
          <p:spPr>
            <a:xfrm>
              <a:off x="5066216" y="3121635"/>
              <a:ext cx="0" cy="708000"/>
            </a:xfrm>
            <a:prstGeom prst="straightConnector1">
              <a:avLst/>
            </a:prstGeom>
            <a:noFill/>
            <a:ln cap="flat" cmpd="sng" w="9525">
              <a:solidFill>
                <a:srgbClr val="DE4477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40"/>
            <p:cNvCxnSpPr/>
            <p:nvPr/>
          </p:nvCxnSpPr>
          <p:spPr>
            <a:xfrm>
              <a:off x="5009066" y="3121635"/>
              <a:ext cx="0" cy="708000"/>
            </a:xfrm>
            <a:prstGeom prst="straightConnector1">
              <a:avLst/>
            </a:prstGeom>
            <a:noFill/>
            <a:ln cap="flat" cmpd="sng" w="28575">
              <a:solidFill>
                <a:srgbClr val="DE4477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0" name="Google Shape;240;p40"/>
          <p:cNvGrpSpPr/>
          <p:nvPr/>
        </p:nvGrpSpPr>
        <p:grpSpPr>
          <a:xfrm>
            <a:off x="3470432" y="3509364"/>
            <a:ext cx="4349803" cy="531000"/>
            <a:chOff x="4410075" y="4829175"/>
            <a:chExt cx="5799738" cy="708000"/>
          </a:xfrm>
        </p:grpSpPr>
        <p:sp>
          <p:nvSpPr>
            <p:cNvPr id="241" name="Google Shape;241;p40"/>
            <p:cNvSpPr txBox="1"/>
            <p:nvPr/>
          </p:nvSpPr>
          <p:spPr>
            <a:xfrm>
              <a:off x="4410075" y="4829175"/>
              <a:ext cx="797100" cy="708000"/>
            </a:xfrm>
            <a:prstGeom prst="rect">
              <a:avLst/>
            </a:prstGeom>
            <a:solidFill>
              <a:srgbClr val="F4BB4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30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03</a:t>
              </a:r>
              <a:endParaRPr b="1" i="0" sz="3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242" name="Google Shape;242;p40"/>
            <p:cNvSpPr txBox="1"/>
            <p:nvPr/>
          </p:nvSpPr>
          <p:spPr>
            <a:xfrm>
              <a:off x="5408613" y="4829175"/>
              <a:ext cx="48012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3000" u="none" cap="none" strike="noStrike">
                  <a:solidFill>
                    <a:srgbClr val="F4BB43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幾何概念的教學活動</a:t>
              </a:r>
              <a:endParaRPr sz="1100"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cxnSp>
          <p:nvCxnSpPr>
            <p:cNvPr id="243" name="Google Shape;243;p40"/>
            <p:cNvCxnSpPr/>
            <p:nvPr/>
          </p:nvCxnSpPr>
          <p:spPr>
            <a:xfrm>
              <a:off x="5316538" y="4895850"/>
              <a:ext cx="0" cy="457200"/>
            </a:xfrm>
            <a:prstGeom prst="straightConnector1">
              <a:avLst/>
            </a:prstGeom>
            <a:noFill/>
            <a:ln cap="flat" cmpd="sng" w="9525">
              <a:solidFill>
                <a:srgbClr val="F4BB4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40"/>
            <p:cNvCxnSpPr/>
            <p:nvPr/>
          </p:nvCxnSpPr>
          <p:spPr>
            <a:xfrm>
              <a:off x="5259388" y="4895850"/>
              <a:ext cx="0" cy="457200"/>
            </a:xfrm>
            <a:prstGeom prst="straightConnector1">
              <a:avLst/>
            </a:prstGeom>
            <a:noFill/>
            <a:ln cap="flat" cmpd="sng" w="28575">
              <a:solidFill>
                <a:srgbClr val="F4BB4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506" name="Google Shape;506;p58"/>
          <p:cNvSpPr/>
          <p:nvPr/>
        </p:nvSpPr>
        <p:spPr>
          <a:xfrm>
            <a:off x="604832" y="1312069"/>
            <a:ext cx="646500" cy="6465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8"/>
          <p:cNvSpPr/>
          <p:nvPr/>
        </p:nvSpPr>
        <p:spPr>
          <a:xfrm>
            <a:off x="604832" y="2487216"/>
            <a:ext cx="6465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58"/>
          <p:cNvSpPr/>
          <p:nvPr/>
        </p:nvSpPr>
        <p:spPr>
          <a:xfrm>
            <a:off x="604832" y="3662363"/>
            <a:ext cx="6465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8"/>
          <p:cNvSpPr/>
          <p:nvPr/>
        </p:nvSpPr>
        <p:spPr>
          <a:xfrm>
            <a:off x="4811310" y="1312069"/>
            <a:ext cx="6453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8"/>
          <p:cNvSpPr/>
          <p:nvPr/>
        </p:nvSpPr>
        <p:spPr>
          <a:xfrm>
            <a:off x="4811310" y="2487216"/>
            <a:ext cx="6453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58"/>
          <p:cNvSpPr/>
          <p:nvPr/>
        </p:nvSpPr>
        <p:spPr>
          <a:xfrm>
            <a:off x="4811310" y="3662363"/>
            <a:ext cx="645300" cy="6465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58"/>
          <p:cNvSpPr/>
          <p:nvPr/>
        </p:nvSpPr>
        <p:spPr>
          <a:xfrm>
            <a:off x="807238" y="3892153"/>
            <a:ext cx="269081" cy="226220"/>
          </a:xfrm>
          <a:custGeom>
            <a:rect b="b" l="l" r="r" t="t"/>
            <a:pathLst>
              <a:path extrusionOk="0"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58"/>
          <p:cNvSpPr/>
          <p:nvPr/>
        </p:nvSpPr>
        <p:spPr>
          <a:xfrm>
            <a:off x="4999429" y="2719388"/>
            <a:ext cx="269081" cy="207169"/>
          </a:xfrm>
          <a:custGeom>
            <a:rect b="b" l="l" r="r" t="t"/>
            <a:pathLst>
              <a:path extrusionOk="0"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58"/>
          <p:cNvSpPr/>
          <p:nvPr/>
        </p:nvSpPr>
        <p:spPr>
          <a:xfrm>
            <a:off x="5016098" y="3862388"/>
            <a:ext cx="250031" cy="264319"/>
          </a:xfrm>
          <a:custGeom>
            <a:rect b="b" l="l" r="r" t="t"/>
            <a:pathLst>
              <a:path extrusionOk="0" h="488" w="462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8"/>
          <p:cNvSpPr/>
          <p:nvPr/>
        </p:nvSpPr>
        <p:spPr>
          <a:xfrm>
            <a:off x="5032767" y="1513285"/>
            <a:ext cx="192881" cy="261937"/>
          </a:xfrm>
          <a:custGeom>
            <a:rect b="b" l="l" r="r" t="t"/>
            <a:pathLst>
              <a:path extrusionOk="0"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58"/>
          <p:cNvSpPr txBox="1"/>
          <p:nvPr/>
        </p:nvSpPr>
        <p:spPr>
          <a:xfrm>
            <a:off x="1447794" y="1200147"/>
            <a:ext cx="2731200" cy="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提出觀察的事件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以證立或反駁一個陳述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8"/>
          <p:cNvSpPr txBox="1"/>
          <p:nvPr/>
        </p:nvSpPr>
        <p:spPr>
          <a:xfrm>
            <a:off x="1438275" y="1736525"/>
            <a:ext cx="2731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量角器量正方形的角，證明正方形的角都是直角。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8"/>
          <p:cNvSpPr txBox="1"/>
          <p:nvPr/>
        </p:nvSpPr>
        <p:spPr>
          <a:xfrm>
            <a:off x="1447793" y="2515791"/>
            <a:ext cx="2667000" cy="1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以公理來證立或反駁一個陳述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8"/>
          <p:cNvSpPr txBox="1"/>
          <p:nvPr/>
        </p:nvSpPr>
        <p:spPr>
          <a:xfrm>
            <a:off x="1451367" y="2800350"/>
            <a:ext cx="2657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正方形的角與三角板的直角「疊合」而證立正方形的角是直角。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8"/>
          <p:cNvSpPr txBox="1"/>
          <p:nvPr/>
        </p:nvSpPr>
        <p:spPr>
          <a:xfrm>
            <a:off x="1447793" y="3745706"/>
            <a:ext cx="2731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用定理來證立或反駁一個陳述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58"/>
          <p:cNvSpPr txBox="1"/>
          <p:nvPr/>
        </p:nvSpPr>
        <p:spPr>
          <a:xfrm>
            <a:off x="1451367" y="4044555"/>
            <a:ext cx="2806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以三角形全等的定理證明兩個三角形全等。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8"/>
          <p:cNvSpPr txBox="1"/>
          <p:nvPr/>
        </p:nvSpPr>
        <p:spPr>
          <a:xfrm>
            <a:off x="5679275" y="1132876"/>
            <a:ext cx="29217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能了解一個陳述成立的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必要條件與充分條件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8"/>
          <p:cNvSpPr txBox="1"/>
          <p:nvPr/>
        </p:nvSpPr>
        <p:spPr>
          <a:xfrm>
            <a:off x="5682847" y="1656161"/>
            <a:ext cx="31611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能說出一個四邊形成為一個鳶形的必要條件；已知兩個三角形有一組對應邊相等，列舉它們全等的充分條件。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8"/>
          <p:cNvSpPr txBox="1"/>
          <p:nvPr/>
        </p:nvSpPr>
        <p:spPr>
          <a:xfrm>
            <a:off x="5679275" y="2551510"/>
            <a:ext cx="3257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能以邏輯規則反駁一個幾何證明過程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58"/>
          <p:cNvSpPr txBox="1"/>
          <p:nvPr/>
        </p:nvSpPr>
        <p:spPr>
          <a:xfrm>
            <a:off x="5682848" y="2843214"/>
            <a:ext cx="3161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能夠指出證明過程中的邏輯謬誤，例如證明中用錯了定理、或者用了一個尚未證明的陳述。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58"/>
          <p:cNvSpPr txBox="1"/>
          <p:nvPr/>
        </p:nvSpPr>
        <p:spPr>
          <a:xfrm>
            <a:off x="5679276" y="3745706"/>
            <a:ext cx="27789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能以歸謬證法證明一個定理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8"/>
          <p:cNvSpPr txBox="1"/>
          <p:nvPr/>
        </p:nvSpPr>
        <p:spPr>
          <a:xfrm>
            <a:off x="5682847" y="4023123"/>
            <a:ext cx="31611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先假定所要證明的定理是不對的，再證明這種假定是不成立的。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8"/>
          <p:cNvSpPr txBox="1"/>
          <p:nvPr/>
        </p:nvSpPr>
        <p:spPr>
          <a:xfrm>
            <a:off x="1438275" y="404813"/>
            <a:ext cx="5955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證立（justification）或反駁（refutation）</a:t>
            </a:r>
            <a:endParaRPr/>
          </a:p>
        </p:txBody>
      </p:sp>
      <p:sp>
        <p:nvSpPr>
          <p:cNvPr id="529" name="Google Shape;529;p58"/>
          <p:cNvSpPr/>
          <p:nvPr/>
        </p:nvSpPr>
        <p:spPr>
          <a:xfrm>
            <a:off x="788186" y="1506138"/>
            <a:ext cx="276226" cy="269084"/>
          </a:xfrm>
          <a:custGeom>
            <a:rect b="b" l="l" r="r" t="t"/>
            <a:pathLst>
              <a:path extrusionOk="0"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58"/>
          <p:cNvSpPr/>
          <p:nvPr/>
        </p:nvSpPr>
        <p:spPr>
          <a:xfrm>
            <a:off x="819130" y="2670566"/>
            <a:ext cx="205979" cy="300038"/>
          </a:xfrm>
          <a:custGeom>
            <a:rect b="b" l="l" r="r" t="t"/>
            <a:pathLst>
              <a:path extrusionOk="0"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536" name="Google Shape;536;p59"/>
          <p:cNvSpPr txBox="1"/>
          <p:nvPr/>
        </p:nvSpPr>
        <p:spPr>
          <a:xfrm>
            <a:off x="714375" y="1142545"/>
            <a:ext cx="75438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階段 0 的能力在於以圖形的整體外貌辨認圖形，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此階段的學習活動重點在於操弄圖形、做圖形、辨認圖形等等。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我們希望兒童在活動中不僅能辨認圖形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也能形成更精細的空間表徵與空間想像能力。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9"/>
          <p:cNvSpPr txBox="1"/>
          <p:nvPr/>
        </p:nvSpPr>
        <p:spPr>
          <a:xfrm>
            <a:off x="1438275" y="404813"/>
            <a:ext cx="3726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三、階段 0 的學習活動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59"/>
          <p:cNvSpPr/>
          <p:nvPr/>
        </p:nvSpPr>
        <p:spPr>
          <a:xfrm>
            <a:off x="714375" y="2958417"/>
            <a:ext cx="2109900" cy="872700"/>
          </a:xfrm>
          <a:prstGeom prst="roundRect">
            <a:avLst>
              <a:gd fmla="val 10134" name="adj"/>
            </a:avLst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59"/>
          <p:cNvSpPr/>
          <p:nvPr/>
        </p:nvSpPr>
        <p:spPr>
          <a:xfrm>
            <a:off x="3153973" y="2957369"/>
            <a:ext cx="2109900" cy="872700"/>
          </a:xfrm>
          <a:prstGeom prst="roundRect">
            <a:avLst>
              <a:gd fmla="val 10134" name="adj"/>
            </a:avLst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9"/>
          <p:cNvSpPr/>
          <p:nvPr/>
        </p:nvSpPr>
        <p:spPr>
          <a:xfrm>
            <a:off x="5569755" y="2957368"/>
            <a:ext cx="2109900" cy="872700"/>
          </a:xfrm>
          <a:prstGeom prst="roundRect">
            <a:avLst>
              <a:gd fmla="val 10134" name="adj"/>
            </a:avLst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59"/>
          <p:cNvSpPr/>
          <p:nvPr/>
        </p:nvSpPr>
        <p:spPr>
          <a:xfrm>
            <a:off x="844153" y="3188208"/>
            <a:ext cx="409575" cy="413146"/>
          </a:xfrm>
          <a:custGeom>
            <a:rect b="b" l="l" r="r" t="t"/>
            <a:pathLst>
              <a:path extrusionOk="0"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59"/>
          <p:cNvSpPr/>
          <p:nvPr/>
        </p:nvSpPr>
        <p:spPr>
          <a:xfrm>
            <a:off x="3283751" y="3240738"/>
            <a:ext cx="402431" cy="377428"/>
          </a:xfrm>
          <a:custGeom>
            <a:rect b="b" l="l" r="r" t="t"/>
            <a:pathLst>
              <a:path extrusionOk="0"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59"/>
          <p:cNvSpPr/>
          <p:nvPr/>
        </p:nvSpPr>
        <p:spPr>
          <a:xfrm>
            <a:off x="5751920" y="3162156"/>
            <a:ext cx="307181" cy="451247"/>
          </a:xfrm>
          <a:custGeom>
            <a:rect b="b" l="l" r="r" t="t"/>
            <a:pathLst>
              <a:path extrusionOk="0"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9"/>
          <p:cNvSpPr txBox="1"/>
          <p:nvPr/>
        </p:nvSpPr>
        <p:spPr>
          <a:xfrm>
            <a:off x="1398983" y="3132247"/>
            <a:ext cx="1396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操弄和建構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幾何圖形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59"/>
          <p:cNvSpPr txBox="1"/>
          <p:nvPr/>
        </p:nvSpPr>
        <p:spPr>
          <a:xfrm>
            <a:off x="3902877" y="3288365"/>
            <a:ext cx="11715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指認圖形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59"/>
          <p:cNvSpPr txBox="1"/>
          <p:nvPr/>
        </p:nvSpPr>
        <p:spPr>
          <a:xfrm>
            <a:off x="6232931" y="3126435"/>
            <a:ext cx="11715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Piaget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設計的作業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7" name="Google Shape;547;p5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3182" y="4023068"/>
            <a:ext cx="1485900" cy="83581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8" name="Google Shape;548;p59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01463" y="4023067"/>
            <a:ext cx="1485900" cy="83581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9" name="Google Shape;549;p5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71902" y="4023067"/>
            <a:ext cx="1485900" cy="835819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555" name="Google Shape;555;p60"/>
          <p:cNvSpPr/>
          <p:nvPr/>
        </p:nvSpPr>
        <p:spPr>
          <a:xfrm>
            <a:off x="454422" y="1117401"/>
            <a:ext cx="439200" cy="4392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0"/>
          <p:cNvSpPr/>
          <p:nvPr/>
        </p:nvSpPr>
        <p:spPr>
          <a:xfrm>
            <a:off x="5309052" y="470475"/>
            <a:ext cx="439200" cy="4392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60"/>
          <p:cNvSpPr/>
          <p:nvPr/>
        </p:nvSpPr>
        <p:spPr>
          <a:xfrm>
            <a:off x="5360652" y="3366065"/>
            <a:ext cx="439200" cy="4392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60"/>
          <p:cNvSpPr txBox="1"/>
          <p:nvPr/>
        </p:nvSpPr>
        <p:spPr>
          <a:xfrm>
            <a:off x="459185" y="1198364"/>
            <a:ext cx="429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01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59" name="Google Shape;559;p60"/>
          <p:cNvSpPr txBox="1"/>
          <p:nvPr/>
        </p:nvSpPr>
        <p:spPr>
          <a:xfrm>
            <a:off x="5315005" y="551438"/>
            <a:ext cx="42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02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0" name="Google Shape;560;p60"/>
          <p:cNvSpPr txBox="1"/>
          <p:nvPr/>
        </p:nvSpPr>
        <p:spPr>
          <a:xfrm>
            <a:off x="5366605" y="3447028"/>
            <a:ext cx="42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03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1" name="Google Shape;561;p60"/>
          <p:cNvSpPr/>
          <p:nvPr/>
        </p:nvSpPr>
        <p:spPr>
          <a:xfrm>
            <a:off x="812800" y="1593650"/>
            <a:ext cx="31317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幼兒階段可以拼一些圖畫。</a:t>
            </a:r>
            <a:endParaRPr b="0" i="0" sz="14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拼幾何圖形可以培養兒童建構圖形與</a:t>
            </a:r>
            <a:endParaRPr b="0" i="0" sz="14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分析圖形、發現複雜圖形中隱含圖形</a:t>
            </a:r>
            <a:endParaRPr b="0" i="0" sz="14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的能力，對於幾何問題的解決很有關係。</a:t>
            </a:r>
            <a:endParaRPr b="0" i="0" sz="14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2" name="Google Shape;562;p60"/>
          <p:cNvSpPr txBox="1"/>
          <p:nvPr/>
        </p:nvSpPr>
        <p:spPr>
          <a:xfrm>
            <a:off x="1014016" y="1188159"/>
            <a:ext cx="17538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拼圖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60"/>
          <p:cNvSpPr/>
          <p:nvPr/>
        </p:nvSpPr>
        <p:spPr>
          <a:xfrm>
            <a:off x="5853168" y="946725"/>
            <a:ext cx="27321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摺紙與剪紙可以增進空間想像能力，摺紙也可以認識垂直與對稱。</a:t>
            </a:r>
            <a:endParaRPr b="0" i="0" sz="14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4" name="Google Shape;564;p60"/>
          <p:cNvSpPr txBox="1"/>
          <p:nvPr/>
        </p:nvSpPr>
        <p:spPr>
          <a:xfrm>
            <a:off x="5856740" y="597872"/>
            <a:ext cx="17538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摺紙、剪紙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0"/>
          <p:cNvSpPr/>
          <p:nvPr/>
        </p:nvSpPr>
        <p:spPr>
          <a:xfrm>
            <a:off x="5904768" y="3842315"/>
            <a:ext cx="21363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用牙籤、火柴棒、吸管等等仿做各種圖形。</a:t>
            </a:r>
            <a:endParaRPr b="0" i="0" sz="14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66" name="Google Shape;566;p60"/>
          <p:cNvSpPr txBox="1"/>
          <p:nvPr/>
        </p:nvSpPr>
        <p:spPr>
          <a:xfrm>
            <a:off x="5904768" y="3480365"/>
            <a:ext cx="17526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做圖形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60"/>
          <p:cNvSpPr txBox="1"/>
          <p:nvPr/>
        </p:nvSpPr>
        <p:spPr>
          <a:xfrm>
            <a:off x="1438274" y="404813"/>
            <a:ext cx="4962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操弄和建構幾何圖形</a:t>
            </a:r>
            <a:endParaRPr/>
          </a:p>
        </p:txBody>
      </p:sp>
      <p:pic>
        <p:nvPicPr>
          <p:cNvPr id="568" name="Google Shape;568;p60"/>
          <p:cNvPicPr preferRelativeResize="0"/>
          <p:nvPr/>
        </p:nvPicPr>
        <p:blipFill rotWithShape="1">
          <a:blip r:embed="rId4">
            <a:alphaModFix/>
          </a:blip>
          <a:srcRect b="12679" l="0" r="0" t="0"/>
          <a:stretch/>
        </p:blipFill>
        <p:spPr>
          <a:xfrm>
            <a:off x="812800" y="2634853"/>
            <a:ext cx="2388393" cy="1005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800" y="3852267"/>
            <a:ext cx="2954478" cy="89653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0"/>
          <p:cNvSpPr/>
          <p:nvPr/>
        </p:nvSpPr>
        <p:spPr>
          <a:xfrm>
            <a:off x="6400800" y="1719943"/>
            <a:ext cx="732900" cy="7329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42719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1" name="Google Shape;571;p60"/>
          <p:cNvCxnSpPr/>
          <p:nvPr/>
        </p:nvCxnSpPr>
        <p:spPr>
          <a:xfrm flipH="1" rot="10800000">
            <a:off x="6219374" y="2082829"/>
            <a:ext cx="1110300" cy="3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2" name="Google Shape;572;p60"/>
          <p:cNvCxnSpPr/>
          <p:nvPr/>
        </p:nvCxnSpPr>
        <p:spPr>
          <a:xfrm flipH="1">
            <a:off x="6228155" y="1623000"/>
            <a:ext cx="992700" cy="977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3" name="Google Shape;573;p60"/>
          <p:cNvCxnSpPr/>
          <p:nvPr/>
        </p:nvCxnSpPr>
        <p:spPr>
          <a:xfrm>
            <a:off x="6313716" y="1623000"/>
            <a:ext cx="915900" cy="94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74" name="Google Shape;574;p60"/>
          <p:cNvCxnSpPr/>
          <p:nvPr/>
        </p:nvCxnSpPr>
        <p:spPr>
          <a:xfrm>
            <a:off x="6756401" y="1616983"/>
            <a:ext cx="0" cy="9771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580" name="Google Shape;580;p61"/>
          <p:cNvSpPr/>
          <p:nvPr/>
        </p:nvSpPr>
        <p:spPr>
          <a:xfrm>
            <a:off x="604832" y="1312069"/>
            <a:ext cx="646500" cy="6465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61"/>
          <p:cNvSpPr/>
          <p:nvPr/>
        </p:nvSpPr>
        <p:spPr>
          <a:xfrm>
            <a:off x="604832" y="2487216"/>
            <a:ext cx="6465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1"/>
          <p:cNvSpPr/>
          <p:nvPr/>
        </p:nvSpPr>
        <p:spPr>
          <a:xfrm>
            <a:off x="604832" y="3662363"/>
            <a:ext cx="6465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1"/>
          <p:cNvSpPr/>
          <p:nvPr/>
        </p:nvSpPr>
        <p:spPr>
          <a:xfrm>
            <a:off x="4811310" y="1312069"/>
            <a:ext cx="6453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1"/>
          <p:cNvSpPr/>
          <p:nvPr/>
        </p:nvSpPr>
        <p:spPr>
          <a:xfrm>
            <a:off x="4811310" y="2487216"/>
            <a:ext cx="6453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1"/>
          <p:cNvSpPr/>
          <p:nvPr/>
        </p:nvSpPr>
        <p:spPr>
          <a:xfrm>
            <a:off x="4811310" y="3662363"/>
            <a:ext cx="645300" cy="6465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1"/>
          <p:cNvSpPr/>
          <p:nvPr/>
        </p:nvSpPr>
        <p:spPr>
          <a:xfrm>
            <a:off x="807238" y="3892153"/>
            <a:ext cx="269081" cy="226220"/>
          </a:xfrm>
          <a:custGeom>
            <a:rect b="b" l="l" r="r" t="t"/>
            <a:pathLst>
              <a:path extrusionOk="0"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1"/>
          <p:cNvSpPr/>
          <p:nvPr/>
        </p:nvSpPr>
        <p:spPr>
          <a:xfrm>
            <a:off x="4999429" y="2719388"/>
            <a:ext cx="269081" cy="207169"/>
          </a:xfrm>
          <a:custGeom>
            <a:rect b="b" l="l" r="r" t="t"/>
            <a:pathLst>
              <a:path extrusionOk="0"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1"/>
          <p:cNvSpPr/>
          <p:nvPr/>
        </p:nvSpPr>
        <p:spPr>
          <a:xfrm>
            <a:off x="5016098" y="3862388"/>
            <a:ext cx="250031" cy="264319"/>
          </a:xfrm>
          <a:custGeom>
            <a:rect b="b" l="l" r="r" t="t"/>
            <a:pathLst>
              <a:path extrusionOk="0" h="488" w="462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61"/>
          <p:cNvSpPr/>
          <p:nvPr/>
        </p:nvSpPr>
        <p:spPr>
          <a:xfrm>
            <a:off x="5032767" y="1513285"/>
            <a:ext cx="192881" cy="261937"/>
          </a:xfrm>
          <a:custGeom>
            <a:rect b="b" l="l" r="r" t="t"/>
            <a:pathLst>
              <a:path extrusionOk="0"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61"/>
          <p:cNvSpPr txBox="1"/>
          <p:nvPr/>
        </p:nvSpPr>
        <p:spPr>
          <a:xfrm>
            <a:off x="1433279" y="1316259"/>
            <a:ext cx="28848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在一堆圖形板中找出所需的圖形。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61"/>
          <p:cNvSpPr txBox="1"/>
          <p:nvPr/>
        </p:nvSpPr>
        <p:spPr>
          <a:xfrm>
            <a:off x="1447793" y="2515791"/>
            <a:ext cx="31374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說出生活中常見物體中所含的圖形。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61"/>
          <p:cNvSpPr txBox="1"/>
          <p:nvPr/>
        </p:nvSpPr>
        <p:spPr>
          <a:xfrm>
            <a:off x="1447793" y="3745706"/>
            <a:ext cx="2731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將一堆圖形加以分類，並說明所分的各類名稱。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61"/>
          <p:cNvSpPr txBox="1"/>
          <p:nvPr/>
        </p:nvSpPr>
        <p:spPr>
          <a:xfrm>
            <a:off x="5679275" y="1312069"/>
            <a:ext cx="29217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用語言描述一類圖形。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61"/>
          <p:cNvSpPr txBox="1"/>
          <p:nvPr/>
        </p:nvSpPr>
        <p:spPr>
          <a:xfrm>
            <a:off x="5679275" y="2493454"/>
            <a:ext cx="3257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準備一些沒有平行邊的四邊形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及一些梯形，讓兒童分類，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然後討論分類原則。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61"/>
          <p:cNvSpPr txBox="1"/>
          <p:nvPr/>
        </p:nvSpPr>
        <p:spPr>
          <a:xfrm>
            <a:off x="5679276" y="3745706"/>
            <a:ext cx="27789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找出隱藏的圖形。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1"/>
          <p:cNvSpPr txBox="1"/>
          <p:nvPr/>
        </p:nvSpPr>
        <p:spPr>
          <a:xfrm>
            <a:off x="1438275" y="404813"/>
            <a:ext cx="5955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指認圖形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1"/>
          <p:cNvSpPr/>
          <p:nvPr/>
        </p:nvSpPr>
        <p:spPr>
          <a:xfrm>
            <a:off x="788186" y="1506138"/>
            <a:ext cx="276226" cy="269084"/>
          </a:xfrm>
          <a:custGeom>
            <a:rect b="b" l="l" r="r" t="t"/>
            <a:pathLst>
              <a:path extrusionOk="0"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61"/>
          <p:cNvSpPr/>
          <p:nvPr/>
        </p:nvSpPr>
        <p:spPr>
          <a:xfrm>
            <a:off x="819130" y="2670566"/>
            <a:ext cx="205979" cy="300038"/>
          </a:xfrm>
          <a:custGeom>
            <a:rect b="b" l="l" r="r" t="t"/>
            <a:pathLst>
              <a:path extrusionOk="0"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61"/>
          <p:cNvSpPr txBox="1"/>
          <p:nvPr/>
        </p:nvSpPr>
        <p:spPr>
          <a:xfrm>
            <a:off x="1438275" y="1613156"/>
            <a:ext cx="2731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由於知覺習慣的關係，兒童常不能理解不同方向的圖形是相同的。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61"/>
          <p:cNvSpPr txBox="1"/>
          <p:nvPr/>
        </p:nvSpPr>
        <p:spPr>
          <a:xfrm>
            <a:off x="1438275" y="2810470"/>
            <a:ext cx="2731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如找到直角、平行線等等。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61"/>
          <p:cNvSpPr txBox="1"/>
          <p:nvPr/>
        </p:nvSpPr>
        <p:spPr>
          <a:xfrm>
            <a:off x="5678086" y="1613156"/>
            <a:ext cx="2731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如圓柱體可描述為「像奶瓶的東西」。</a:t>
            </a:r>
            <a:endParaRPr b="0" i="0" sz="12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61"/>
          <p:cNvPicPr preferRelativeResize="0"/>
          <p:nvPr/>
        </p:nvPicPr>
        <p:blipFill rotWithShape="1">
          <a:blip r:embed="rId4">
            <a:alphaModFix/>
          </a:blip>
          <a:srcRect b="0" l="0" r="0" t="4306"/>
          <a:stretch/>
        </p:blipFill>
        <p:spPr>
          <a:xfrm>
            <a:off x="5678086" y="4005262"/>
            <a:ext cx="3106410" cy="827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608" name="Google Shape;608;p62"/>
          <p:cNvSpPr txBox="1"/>
          <p:nvPr/>
        </p:nvSpPr>
        <p:spPr>
          <a:xfrm>
            <a:off x="950122" y="1270002"/>
            <a:ext cx="56538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用硬塑膠板或木板做成各種圖形，可放在袋子中，讓兒童用手摸以確定那是什麼圖形。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62"/>
          <p:cNvSpPr txBox="1"/>
          <p:nvPr/>
        </p:nvSpPr>
        <p:spPr>
          <a:xfrm>
            <a:off x="1438274" y="404813"/>
            <a:ext cx="3198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Piaget 設計的作業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" name="Google Shape;610;p62"/>
          <p:cNvGrpSpPr/>
          <p:nvPr/>
        </p:nvGrpSpPr>
        <p:grpSpPr>
          <a:xfrm>
            <a:off x="1882958" y="2162776"/>
            <a:ext cx="4318564" cy="3101887"/>
            <a:chOff x="2811872" y="2053151"/>
            <a:chExt cx="4318564" cy="3101887"/>
          </a:xfrm>
        </p:grpSpPr>
        <p:pic>
          <p:nvPicPr>
            <p:cNvPr id="611" name="Google Shape;611;p6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6160752">
              <a:off x="3530813" y="1799127"/>
              <a:ext cx="739204" cy="206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6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3313269">
              <a:off x="4505689" y="2339066"/>
              <a:ext cx="2019475" cy="25300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618" name="Google Shape;618;p63"/>
          <p:cNvSpPr txBox="1"/>
          <p:nvPr/>
        </p:nvSpPr>
        <p:spPr>
          <a:xfrm>
            <a:off x="714375" y="1142545"/>
            <a:ext cx="75438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階段 I 的主要作業是分析圖形的性質。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一個圖形的性質可由它的構成要素和要素間的關係來表示。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3"/>
          <p:cNvSpPr txBox="1"/>
          <p:nvPr/>
        </p:nvSpPr>
        <p:spPr>
          <a:xfrm>
            <a:off x="1438275" y="404813"/>
            <a:ext cx="3726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四、階段 I 的學習活動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3"/>
          <p:cNvSpPr/>
          <p:nvPr/>
        </p:nvSpPr>
        <p:spPr>
          <a:xfrm>
            <a:off x="714375" y="2235199"/>
            <a:ext cx="2109900" cy="1378200"/>
          </a:xfrm>
          <a:prstGeom prst="roundRect">
            <a:avLst>
              <a:gd fmla="val 10134" name="adj"/>
            </a:avLst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63"/>
          <p:cNvSpPr/>
          <p:nvPr/>
        </p:nvSpPr>
        <p:spPr>
          <a:xfrm>
            <a:off x="3153973" y="2235199"/>
            <a:ext cx="2109900" cy="1378200"/>
          </a:xfrm>
          <a:prstGeom prst="roundRect">
            <a:avLst>
              <a:gd fmla="val 10134" name="adj"/>
            </a:avLst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63"/>
          <p:cNvSpPr/>
          <p:nvPr/>
        </p:nvSpPr>
        <p:spPr>
          <a:xfrm>
            <a:off x="5569755" y="2235199"/>
            <a:ext cx="2109900" cy="1378200"/>
          </a:xfrm>
          <a:prstGeom prst="roundRect">
            <a:avLst>
              <a:gd fmla="val 10134" name="adj"/>
            </a:avLst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63"/>
          <p:cNvSpPr/>
          <p:nvPr/>
        </p:nvSpPr>
        <p:spPr>
          <a:xfrm>
            <a:off x="829639" y="2629026"/>
            <a:ext cx="409575" cy="413146"/>
          </a:xfrm>
          <a:custGeom>
            <a:rect b="b" l="l" r="r" t="t"/>
            <a:pathLst>
              <a:path extrusionOk="0"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63"/>
          <p:cNvSpPr/>
          <p:nvPr/>
        </p:nvSpPr>
        <p:spPr>
          <a:xfrm>
            <a:off x="3301603" y="2629026"/>
            <a:ext cx="402431" cy="377428"/>
          </a:xfrm>
          <a:custGeom>
            <a:rect b="b" l="l" r="r" t="t"/>
            <a:pathLst>
              <a:path extrusionOk="0"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63"/>
          <p:cNvSpPr/>
          <p:nvPr/>
        </p:nvSpPr>
        <p:spPr>
          <a:xfrm>
            <a:off x="5736443" y="2629026"/>
            <a:ext cx="307181" cy="451247"/>
          </a:xfrm>
          <a:custGeom>
            <a:rect b="b" l="l" r="r" t="t"/>
            <a:pathLst>
              <a:path extrusionOk="0"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3"/>
          <p:cNvSpPr txBox="1"/>
          <p:nvPr/>
        </p:nvSpPr>
        <p:spPr>
          <a:xfrm>
            <a:off x="1369954" y="2400159"/>
            <a:ext cx="1396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在操作圖形中分析圖形的構成要素與要素間的關係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63"/>
          <p:cNvSpPr txBox="1"/>
          <p:nvPr/>
        </p:nvSpPr>
        <p:spPr>
          <a:xfrm>
            <a:off x="3900487" y="2346675"/>
            <a:ext cx="11715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以圖形性質描述圖形、指認圖形、畫圖形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3"/>
          <p:cNvSpPr txBox="1"/>
          <p:nvPr/>
        </p:nvSpPr>
        <p:spPr>
          <a:xfrm>
            <a:off x="6210312" y="2633193"/>
            <a:ext cx="11715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點對稱圖形的教學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63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86816" y="3831770"/>
            <a:ext cx="1612297" cy="906917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30" name="Google Shape;630;p63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44239" y="3831770"/>
            <a:ext cx="1612297" cy="906917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636" name="Google Shape;636;p64"/>
          <p:cNvSpPr/>
          <p:nvPr/>
        </p:nvSpPr>
        <p:spPr>
          <a:xfrm>
            <a:off x="604832" y="1312069"/>
            <a:ext cx="646500" cy="6465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64"/>
          <p:cNvSpPr/>
          <p:nvPr/>
        </p:nvSpPr>
        <p:spPr>
          <a:xfrm>
            <a:off x="604832" y="2487216"/>
            <a:ext cx="6465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4"/>
          <p:cNvSpPr/>
          <p:nvPr/>
        </p:nvSpPr>
        <p:spPr>
          <a:xfrm>
            <a:off x="604832" y="3662363"/>
            <a:ext cx="6465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4"/>
          <p:cNvSpPr/>
          <p:nvPr/>
        </p:nvSpPr>
        <p:spPr>
          <a:xfrm>
            <a:off x="4811310" y="1312069"/>
            <a:ext cx="6453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4"/>
          <p:cNvSpPr/>
          <p:nvPr/>
        </p:nvSpPr>
        <p:spPr>
          <a:xfrm>
            <a:off x="4811310" y="3053273"/>
            <a:ext cx="6453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4"/>
          <p:cNvSpPr/>
          <p:nvPr/>
        </p:nvSpPr>
        <p:spPr>
          <a:xfrm>
            <a:off x="807238" y="3892153"/>
            <a:ext cx="269081" cy="226220"/>
          </a:xfrm>
          <a:custGeom>
            <a:rect b="b" l="l" r="r" t="t"/>
            <a:pathLst>
              <a:path extrusionOk="0"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64"/>
          <p:cNvSpPr/>
          <p:nvPr/>
        </p:nvSpPr>
        <p:spPr>
          <a:xfrm>
            <a:off x="4999429" y="3285445"/>
            <a:ext cx="269081" cy="207169"/>
          </a:xfrm>
          <a:custGeom>
            <a:rect b="b" l="l" r="r" t="t"/>
            <a:pathLst>
              <a:path extrusionOk="0" h="382" w="497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64"/>
          <p:cNvSpPr/>
          <p:nvPr/>
        </p:nvSpPr>
        <p:spPr>
          <a:xfrm>
            <a:off x="5032767" y="1513285"/>
            <a:ext cx="192881" cy="261937"/>
          </a:xfrm>
          <a:custGeom>
            <a:rect b="b" l="l" r="r" t="t"/>
            <a:pathLst>
              <a:path extrusionOk="0"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64"/>
          <p:cNvSpPr txBox="1"/>
          <p:nvPr/>
        </p:nvSpPr>
        <p:spPr>
          <a:xfrm>
            <a:off x="1433279" y="1316259"/>
            <a:ext cx="28848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圖形猜謎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4"/>
          <p:cNvSpPr txBox="1"/>
          <p:nvPr/>
        </p:nvSpPr>
        <p:spPr>
          <a:xfrm>
            <a:off x="1447793" y="2515791"/>
            <a:ext cx="31374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使用屬性卡描述一個圖形以及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比較兩圖形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4"/>
          <p:cNvSpPr txBox="1"/>
          <p:nvPr/>
        </p:nvSpPr>
        <p:spPr>
          <a:xfrm>
            <a:off x="1447793" y="3745706"/>
            <a:ext cx="2731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以概念獲得法探究圖形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64"/>
          <p:cNvSpPr txBox="1"/>
          <p:nvPr/>
        </p:nvSpPr>
        <p:spPr>
          <a:xfrm>
            <a:off x="5679275" y="1312069"/>
            <a:ext cx="29217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由圖形線索或部分的性質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猜猜是什麼圖形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4"/>
          <p:cNvSpPr txBox="1"/>
          <p:nvPr/>
        </p:nvSpPr>
        <p:spPr>
          <a:xfrm>
            <a:off x="5678086" y="3269966"/>
            <a:ext cx="3257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探索常見事物的形狀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64"/>
          <p:cNvSpPr txBox="1"/>
          <p:nvPr/>
        </p:nvSpPr>
        <p:spPr>
          <a:xfrm>
            <a:off x="1438274" y="404813"/>
            <a:ext cx="6971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以圖形性質描述圖形、指認圖形、畫圖形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4"/>
          <p:cNvSpPr/>
          <p:nvPr/>
        </p:nvSpPr>
        <p:spPr>
          <a:xfrm>
            <a:off x="788186" y="1506138"/>
            <a:ext cx="276226" cy="269084"/>
          </a:xfrm>
          <a:custGeom>
            <a:rect b="b" l="l" r="r" t="t"/>
            <a:pathLst>
              <a:path extrusionOk="0" h="256" w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4"/>
          <p:cNvSpPr/>
          <p:nvPr/>
        </p:nvSpPr>
        <p:spPr>
          <a:xfrm>
            <a:off x="819130" y="2670566"/>
            <a:ext cx="205979" cy="300038"/>
          </a:xfrm>
          <a:custGeom>
            <a:rect b="b" l="l" r="r" t="t"/>
            <a:pathLst>
              <a:path extrusionOk="0" h="102" w="70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4"/>
          <p:cNvSpPr txBox="1"/>
          <p:nvPr/>
        </p:nvSpPr>
        <p:spPr>
          <a:xfrm>
            <a:off x="1438275" y="1613156"/>
            <a:ext cx="2731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畫一圖形，請一位兒童描述該圖形，</a:t>
            </a:r>
            <a:endParaRPr b="0" i="0" sz="12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其他兒童猜猜這是什麼圖形。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4"/>
          <p:cNvSpPr txBox="1"/>
          <p:nvPr/>
        </p:nvSpPr>
        <p:spPr>
          <a:xfrm>
            <a:off x="1470417" y="4031458"/>
            <a:ext cx="27312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畫一圖形，讓兒童問是非題。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1932" y="1970994"/>
            <a:ext cx="3350582" cy="699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660" name="Google Shape;660;p65"/>
          <p:cNvSpPr/>
          <p:nvPr/>
        </p:nvSpPr>
        <p:spPr>
          <a:xfrm>
            <a:off x="604832" y="1312069"/>
            <a:ext cx="646500" cy="6465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65"/>
          <p:cNvSpPr/>
          <p:nvPr/>
        </p:nvSpPr>
        <p:spPr>
          <a:xfrm>
            <a:off x="604832" y="2487216"/>
            <a:ext cx="6465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65"/>
          <p:cNvSpPr/>
          <p:nvPr/>
        </p:nvSpPr>
        <p:spPr>
          <a:xfrm>
            <a:off x="604832" y="3662363"/>
            <a:ext cx="6465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65"/>
          <p:cNvSpPr/>
          <p:nvPr/>
        </p:nvSpPr>
        <p:spPr>
          <a:xfrm>
            <a:off x="4811310" y="1312069"/>
            <a:ext cx="645300" cy="6465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5"/>
          <p:cNvSpPr/>
          <p:nvPr/>
        </p:nvSpPr>
        <p:spPr>
          <a:xfrm>
            <a:off x="4811310" y="2487216"/>
            <a:ext cx="645300" cy="6465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65"/>
          <p:cNvSpPr/>
          <p:nvPr/>
        </p:nvSpPr>
        <p:spPr>
          <a:xfrm>
            <a:off x="4811310" y="3662363"/>
            <a:ext cx="645300" cy="6465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65"/>
          <p:cNvSpPr txBox="1"/>
          <p:nvPr/>
        </p:nvSpPr>
        <p:spPr>
          <a:xfrm>
            <a:off x="1433279" y="1316259"/>
            <a:ext cx="28848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透過具體物的觀察與操作以熟悉點對稱圖形。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5"/>
          <p:cNvSpPr txBox="1"/>
          <p:nvPr/>
        </p:nvSpPr>
        <p:spPr>
          <a:xfrm>
            <a:off x="1447793" y="2515791"/>
            <a:ext cx="31374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命名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65"/>
          <p:cNvSpPr txBox="1"/>
          <p:nvPr/>
        </p:nvSpPr>
        <p:spPr>
          <a:xfrm>
            <a:off x="1447793" y="3745706"/>
            <a:ext cx="27312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判斷點對稱圖形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65"/>
          <p:cNvSpPr txBox="1"/>
          <p:nvPr/>
        </p:nvSpPr>
        <p:spPr>
          <a:xfrm>
            <a:off x="5678086" y="1463873"/>
            <a:ext cx="2921700" cy="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發現點對稱圖形的性質</a:t>
            </a:r>
            <a:endParaRPr b="1" i="0" sz="1600" u="none" cap="none" strike="noStrike">
              <a:solidFill>
                <a:srgbClr val="4454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5"/>
          <p:cNvSpPr txBox="1"/>
          <p:nvPr/>
        </p:nvSpPr>
        <p:spPr>
          <a:xfrm>
            <a:off x="5679275" y="2667623"/>
            <a:ext cx="3257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依據圖形特徵判斷圖形是否為點對稱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5"/>
          <p:cNvSpPr txBox="1"/>
          <p:nvPr/>
        </p:nvSpPr>
        <p:spPr>
          <a:xfrm>
            <a:off x="5679276" y="3745706"/>
            <a:ext cx="27789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依據圖形特質做圖形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5"/>
          <p:cNvSpPr txBox="1"/>
          <p:nvPr/>
        </p:nvSpPr>
        <p:spPr>
          <a:xfrm>
            <a:off x="1438275" y="404813"/>
            <a:ext cx="5955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點對稱圖形的教學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5"/>
          <p:cNvSpPr txBox="1"/>
          <p:nvPr/>
        </p:nvSpPr>
        <p:spPr>
          <a:xfrm>
            <a:off x="1438274" y="2810470"/>
            <a:ext cx="30684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介紹具有上述性質的圖形為「點對稱圖形」，中心點稱為「對稱中心」。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6400" y="1838059"/>
            <a:ext cx="2406400" cy="55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65"/>
          <p:cNvSpPr txBox="1"/>
          <p:nvPr/>
        </p:nvSpPr>
        <p:spPr>
          <a:xfrm>
            <a:off x="1433279" y="4033867"/>
            <a:ext cx="30684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判斷哪些圖形是點對稱圖形，並找出對稱中心。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Google Shape;676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2204" y="3937776"/>
            <a:ext cx="2318082" cy="742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682" name="Google Shape;682;p66"/>
          <p:cNvSpPr txBox="1"/>
          <p:nvPr/>
        </p:nvSpPr>
        <p:spPr>
          <a:xfrm>
            <a:off x="714375" y="1142545"/>
            <a:ext cx="75438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階段 II 的重點有三：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66"/>
          <p:cNvSpPr txBox="1"/>
          <p:nvPr/>
        </p:nvSpPr>
        <p:spPr>
          <a:xfrm>
            <a:off x="1438275" y="404813"/>
            <a:ext cx="3726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五、階段 II 的學習活動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66"/>
          <p:cNvSpPr/>
          <p:nvPr/>
        </p:nvSpPr>
        <p:spPr>
          <a:xfrm>
            <a:off x="714375" y="1901371"/>
            <a:ext cx="2109900" cy="1378200"/>
          </a:xfrm>
          <a:prstGeom prst="roundRect">
            <a:avLst>
              <a:gd fmla="val 10134" name="adj"/>
            </a:avLst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66"/>
          <p:cNvSpPr/>
          <p:nvPr/>
        </p:nvSpPr>
        <p:spPr>
          <a:xfrm>
            <a:off x="3153973" y="1901371"/>
            <a:ext cx="2109900" cy="1378200"/>
          </a:xfrm>
          <a:prstGeom prst="roundRect">
            <a:avLst>
              <a:gd fmla="val 10134" name="adj"/>
            </a:avLst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66"/>
          <p:cNvSpPr/>
          <p:nvPr/>
        </p:nvSpPr>
        <p:spPr>
          <a:xfrm>
            <a:off x="5569755" y="1901371"/>
            <a:ext cx="2109900" cy="1378200"/>
          </a:xfrm>
          <a:prstGeom prst="roundRect">
            <a:avLst>
              <a:gd fmla="val 10134" name="adj"/>
            </a:avLst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66"/>
          <p:cNvSpPr/>
          <p:nvPr/>
        </p:nvSpPr>
        <p:spPr>
          <a:xfrm>
            <a:off x="819880" y="2371923"/>
            <a:ext cx="409575" cy="413146"/>
          </a:xfrm>
          <a:custGeom>
            <a:rect b="b" l="l" r="r" t="t"/>
            <a:pathLst>
              <a:path extrusionOk="0"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66"/>
          <p:cNvSpPr/>
          <p:nvPr/>
        </p:nvSpPr>
        <p:spPr>
          <a:xfrm>
            <a:off x="3323577" y="2371923"/>
            <a:ext cx="402431" cy="377428"/>
          </a:xfrm>
          <a:custGeom>
            <a:rect b="b" l="l" r="r" t="t"/>
            <a:pathLst>
              <a:path extrusionOk="0"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66"/>
          <p:cNvSpPr/>
          <p:nvPr/>
        </p:nvSpPr>
        <p:spPr>
          <a:xfrm>
            <a:off x="5736443" y="2295198"/>
            <a:ext cx="307181" cy="451247"/>
          </a:xfrm>
          <a:custGeom>
            <a:rect b="b" l="l" r="r" t="t"/>
            <a:pathLst>
              <a:path extrusionOk="0"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66"/>
          <p:cNvSpPr txBox="1"/>
          <p:nvPr/>
        </p:nvSpPr>
        <p:spPr>
          <a:xfrm>
            <a:off x="1384112" y="2435025"/>
            <a:ext cx="13965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圖形的定義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66"/>
          <p:cNvSpPr txBox="1"/>
          <p:nvPr/>
        </p:nvSpPr>
        <p:spPr>
          <a:xfrm>
            <a:off x="3900487" y="2284186"/>
            <a:ext cx="11715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圖形的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包含關係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6"/>
          <p:cNvSpPr txBox="1"/>
          <p:nvPr/>
        </p:nvSpPr>
        <p:spPr>
          <a:xfrm>
            <a:off x="6210312" y="2299365"/>
            <a:ext cx="11715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簡單的演繹推理及證立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6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75" y="3507583"/>
            <a:ext cx="2109788" cy="1186756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4" name="Google Shape;694;p6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53973" y="3507583"/>
            <a:ext cx="2109788" cy="1186756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5" name="Google Shape;695;p66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68818" y="3507583"/>
            <a:ext cx="2109788" cy="1186756"/>
          </a:xfrm>
          <a:prstGeom prst="rect">
            <a:avLst/>
          </a:prstGeom>
          <a:noFill/>
          <a:ln cap="flat" cmpd="sng" w="9525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701" name="Google Shape;701;p67"/>
          <p:cNvSpPr/>
          <p:nvPr/>
        </p:nvSpPr>
        <p:spPr>
          <a:xfrm>
            <a:off x="1298972" y="1850285"/>
            <a:ext cx="590700" cy="290400"/>
          </a:xfrm>
          <a:prstGeom prst="homePlate">
            <a:avLst>
              <a:gd fmla="val 32845" name="adj"/>
            </a:avLst>
          </a:prstGeom>
          <a:solidFill>
            <a:srgbClr val="4428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67"/>
          <p:cNvSpPr/>
          <p:nvPr/>
        </p:nvSpPr>
        <p:spPr>
          <a:xfrm>
            <a:off x="1165622" y="1850285"/>
            <a:ext cx="564300" cy="290400"/>
          </a:xfrm>
          <a:prstGeom prst="homePlate">
            <a:avLst>
              <a:gd fmla="val 25056" name="adj"/>
            </a:avLst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67"/>
          <p:cNvSpPr txBox="1"/>
          <p:nvPr/>
        </p:nvSpPr>
        <p:spPr>
          <a:xfrm>
            <a:off x="1198960" y="1809804"/>
            <a:ext cx="516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67"/>
          <p:cNvSpPr/>
          <p:nvPr/>
        </p:nvSpPr>
        <p:spPr>
          <a:xfrm>
            <a:off x="4820841" y="1850285"/>
            <a:ext cx="590700" cy="290400"/>
          </a:xfrm>
          <a:prstGeom prst="homePlate">
            <a:avLst>
              <a:gd fmla="val 32845" name="adj"/>
            </a:avLst>
          </a:prstGeom>
          <a:solidFill>
            <a:srgbClr val="961A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67"/>
          <p:cNvSpPr/>
          <p:nvPr/>
        </p:nvSpPr>
        <p:spPr>
          <a:xfrm>
            <a:off x="4686300" y="1850285"/>
            <a:ext cx="565500" cy="290400"/>
          </a:xfrm>
          <a:prstGeom prst="homePlate">
            <a:avLst>
              <a:gd fmla="val 25109" name="adj"/>
            </a:avLst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67"/>
          <p:cNvSpPr txBox="1"/>
          <p:nvPr/>
        </p:nvSpPr>
        <p:spPr>
          <a:xfrm>
            <a:off x="4720828" y="1800279"/>
            <a:ext cx="516600" cy="2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67"/>
          <p:cNvSpPr/>
          <p:nvPr/>
        </p:nvSpPr>
        <p:spPr>
          <a:xfrm>
            <a:off x="1298972" y="3310218"/>
            <a:ext cx="590700" cy="290400"/>
          </a:xfrm>
          <a:prstGeom prst="homePlate">
            <a:avLst>
              <a:gd fmla="val 32845" name="adj"/>
            </a:avLst>
          </a:prstGeom>
          <a:solidFill>
            <a:srgbClr val="961A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67"/>
          <p:cNvSpPr/>
          <p:nvPr/>
        </p:nvSpPr>
        <p:spPr>
          <a:xfrm>
            <a:off x="1165622" y="3310218"/>
            <a:ext cx="564300" cy="290400"/>
          </a:xfrm>
          <a:prstGeom prst="homePlate">
            <a:avLst>
              <a:gd fmla="val 25056" name="adj"/>
            </a:avLst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67"/>
          <p:cNvSpPr txBox="1"/>
          <p:nvPr/>
        </p:nvSpPr>
        <p:spPr>
          <a:xfrm>
            <a:off x="1198960" y="3274500"/>
            <a:ext cx="516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67"/>
          <p:cNvSpPr/>
          <p:nvPr/>
        </p:nvSpPr>
        <p:spPr>
          <a:xfrm>
            <a:off x="4820841" y="3310218"/>
            <a:ext cx="590700" cy="290400"/>
          </a:xfrm>
          <a:prstGeom prst="homePlate">
            <a:avLst>
              <a:gd fmla="val 32845" name="adj"/>
            </a:avLst>
          </a:prstGeom>
          <a:solidFill>
            <a:srgbClr val="44287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67"/>
          <p:cNvSpPr/>
          <p:nvPr/>
        </p:nvSpPr>
        <p:spPr>
          <a:xfrm>
            <a:off x="4686300" y="3310218"/>
            <a:ext cx="565500" cy="290400"/>
          </a:xfrm>
          <a:prstGeom prst="homePlate">
            <a:avLst>
              <a:gd fmla="val 25109" name="adj"/>
            </a:avLst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67"/>
          <p:cNvSpPr txBox="1"/>
          <p:nvPr/>
        </p:nvSpPr>
        <p:spPr>
          <a:xfrm>
            <a:off x="4720828" y="3274500"/>
            <a:ext cx="516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50" spcFirstLastPara="1" rIns="91250" wrap="square" tIns="45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67"/>
          <p:cNvSpPr txBox="1"/>
          <p:nvPr/>
        </p:nvSpPr>
        <p:spPr>
          <a:xfrm>
            <a:off x="2419693" y="1864864"/>
            <a:ext cx="15537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較複雜的分類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67"/>
          <p:cNvSpPr txBox="1"/>
          <p:nvPr/>
        </p:nvSpPr>
        <p:spPr>
          <a:xfrm>
            <a:off x="2419693" y="2210991"/>
            <a:ext cx="215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依某一性質所歸類的圖形有許多種，若增加一性質則含有兩種性質的圖形較少。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67"/>
          <p:cNvSpPr txBox="1"/>
          <p:nvPr/>
        </p:nvSpPr>
        <p:spPr>
          <a:xfrm>
            <a:off x="6021388" y="1858797"/>
            <a:ext cx="25857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給予一個圖形多種定義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67"/>
          <p:cNvSpPr txBox="1"/>
          <p:nvPr/>
        </p:nvSpPr>
        <p:spPr>
          <a:xfrm>
            <a:off x="6075760" y="2210991"/>
            <a:ext cx="258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用幾個名詞讓兒童定義，例如「平行四邊形是什麼？」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67"/>
          <p:cNvSpPr txBox="1"/>
          <p:nvPr/>
        </p:nvSpPr>
        <p:spPr>
          <a:xfrm>
            <a:off x="2419693" y="3299110"/>
            <a:ext cx="22704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一個圖形的定義要能與其他圖形區別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67"/>
          <p:cNvSpPr txBox="1"/>
          <p:nvPr/>
        </p:nvSpPr>
        <p:spPr>
          <a:xfrm>
            <a:off x="2419693" y="3964552"/>
            <a:ext cx="21522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如「正方形是四邊相等的圖形」，有沒有其他圖形也可以這樣定義？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67"/>
          <p:cNvSpPr txBox="1"/>
          <p:nvPr/>
        </p:nvSpPr>
        <p:spPr>
          <a:xfrm>
            <a:off x="6014132" y="3291852"/>
            <a:ext cx="2353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能以最少數屬性定義一類圖形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67"/>
          <p:cNvSpPr txBox="1"/>
          <p:nvPr/>
        </p:nvSpPr>
        <p:spPr>
          <a:xfrm>
            <a:off x="6075760" y="3942783"/>
            <a:ext cx="2585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研究一下哪種定義既可以和其他圖形區別，而且所用的屬性最少。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7"/>
          <p:cNvSpPr txBox="1"/>
          <p:nvPr/>
        </p:nvSpPr>
        <p:spPr>
          <a:xfrm>
            <a:off x="1438275" y="404813"/>
            <a:ext cx="2313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圖形的定義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67"/>
          <p:cNvSpPr txBox="1"/>
          <p:nvPr/>
        </p:nvSpPr>
        <p:spPr>
          <a:xfrm>
            <a:off x="1166926" y="1001377"/>
            <a:ext cx="6656400" cy="2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本階段要學習如何下一個較為精確簡要的定義──此定義能敘述一圖形的最主要性質，而且能與其他圖形區別。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1"/>
          <p:cNvSpPr/>
          <p:nvPr/>
        </p:nvSpPr>
        <p:spPr>
          <a:xfrm>
            <a:off x="2695575" y="2026444"/>
            <a:ext cx="558300" cy="558300"/>
          </a:xfrm>
          <a:prstGeom prst="rect">
            <a:avLst/>
          </a:prstGeom>
          <a:solidFill>
            <a:srgbClr val="2BA85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1"/>
          <p:cNvSpPr/>
          <p:nvPr/>
        </p:nvSpPr>
        <p:spPr>
          <a:xfrm>
            <a:off x="3305175" y="2026444"/>
            <a:ext cx="558300" cy="5583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1"/>
          <p:cNvSpPr/>
          <p:nvPr/>
        </p:nvSpPr>
        <p:spPr>
          <a:xfrm>
            <a:off x="2680097" y="2646760"/>
            <a:ext cx="558300" cy="5583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1"/>
          <p:cNvSpPr/>
          <p:nvPr/>
        </p:nvSpPr>
        <p:spPr>
          <a:xfrm>
            <a:off x="3305175" y="2646760"/>
            <a:ext cx="558300" cy="558300"/>
          </a:xfrm>
          <a:prstGeom prst="rect">
            <a:avLst/>
          </a:prstGeom>
          <a:solidFill>
            <a:srgbClr val="F4BB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2680097" y="2026444"/>
            <a:ext cx="11643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7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1"/>
          <p:cNvSpPr txBox="1"/>
          <p:nvPr/>
        </p:nvSpPr>
        <p:spPr>
          <a:xfrm rot="5400000">
            <a:off x="3531750" y="2434150"/>
            <a:ext cx="11685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5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PART ONE</a:t>
            </a:r>
            <a:endParaRPr b="0" i="0" sz="15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1"/>
          <p:cNvSpPr txBox="1"/>
          <p:nvPr/>
        </p:nvSpPr>
        <p:spPr>
          <a:xfrm>
            <a:off x="4387453" y="2302713"/>
            <a:ext cx="33870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幾何概念的意義</a:t>
            </a:r>
            <a:endParaRPr b="1" i="0" sz="36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728" name="Google Shape;728;p68"/>
          <p:cNvSpPr/>
          <p:nvPr/>
        </p:nvSpPr>
        <p:spPr>
          <a:xfrm>
            <a:off x="-11906" y="1065610"/>
            <a:ext cx="9126000" cy="6609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68"/>
          <p:cNvSpPr/>
          <p:nvPr/>
        </p:nvSpPr>
        <p:spPr>
          <a:xfrm>
            <a:off x="267176" y="2068116"/>
            <a:ext cx="2520000" cy="2563500"/>
          </a:xfrm>
          <a:prstGeom prst="roundRect">
            <a:avLst>
              <a:gd fmla="val 5884" name="adj"/>
            </a:avLst>
          </a:prstGeom>
          <a:noFill/>
          <a:ln cap="flat" cmpd="sng" w="12700">
            <a:solidFill>
              <a:srgbClr val="ADBA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0" name="Google Shape;730;p68"/>
          <p:cNvSpPr/>
          <p:nvPr/>
        </p:nvSpPr>
        <p:spPr>
          <a:xfrm>
            <a:off x="3220758" y="2062167"/>
            <a:ext cx="2520000" cy="2563500"/>
          </a:xfrm>
          <a:prstGeom prst="roundRect">
            <a:avLst>
              <a:gd fmla="val 5884" name="adj"/>
            </a:avLst>
          </a:prstGeom>
          <a:noFill/>
          <a:ln cap="flat" cmpd="sng" w="12700">
            <a:solidFill>
              <a:srgbClr val="ADBA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1" name="Google Shape;731;p68"/>
          <p:cNvSpPr/>
          <p:nvPr/>
        </p:nvSpPr>
        <p:spPr>
          <a:xfrm>
            <a:off x="6163865" y="2068116"/>
            <a:ext cx="2520000" cy="2563500"/>
          </a:xfrm>
          <a:prstGeom prst="roundRect">
            <a:avLst>
              <a:gd fmla="val 5884" name="adj"/>
            </a:avLst>
          </a:prstGeom>
          <a:noFill/>
          <a:ln cap="flat" cmpd="sng" w="12700">
            <a:solidFill>
              <a:srgbClr val="ADBAC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2" name="Google Shape;732;p68"/>
          <p:cNvSpPr/>
          <p:nvPr/>
        </p:nvSpPr>
        <p:spPr>
          <a:xfrm>
            <a:off x="6946106" y="2459831"/>
            <a:ext cx="209550" cy="367904"/>
          </a:xfrm>
          <a:custGeom>
            <a:rect b="b" l="l" r="r" t="t"/>
            <a:pathLst>
              <a:path extrusionOk="0" h="287" w="165">
                <a:moveTo>
                  <a:pt x="82" y="19"/>
                </a:moveTo>
                <a:cubicBezTo>
                  <a:pt x="81" y="19"/>
                  <a:pt x="81" y="19"/>
                  <a:pt x="81" y="19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74" y="199"/>
                  <a:pt x="65" y="197"/>
                  <a:pt x="56" y="197"/>
                </a:cubicBezTo>
                <a:cubicBezTo>
                  <a:pt x="25" y="197"/>
                  <a:pt x="0" y="217"/>
                  <a:pt x="0" y="242"/>
                </a:cubicBezTo>
                <a:cubicBezTo>
                  <a:pt x="0" y="267"/>
                  <a:pt x="25" y="287"/>
                  <a:pt x="56" y="287"/>
                </a:cubicBezTo>
                <a:cubicBezTo>
                  <a:pt x="87" y="287"/>
                  <a:pt x="112" y="267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65" y="59"/>
                  <a:pt x="165" y="59"/>
                  <a:pt x="165" y="59"/>
                </a:cubicBezTo>
                <a:cubicBezTo>
                  <a:pt x="165" y="0"/>
                  <a:pt x="165" y="0"/>
                  <a:pt x="165" y="0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68"/>
          <p:cNvSpPr/>
          <p:nvPr/>
        </p:nvSpPr>
        <p:spPr>
          <a:xfrm>
            <a:off x="945833" y="2477691"/>
            <a:ext cx="341710" cy="323850"/>
          </a:xfrm>
          <a:custGeom>
            <a:rect b="b" l="l" r="r" t="t"/>
            <a:pathLst>
              <a:path extrusionOk="0" h="285" w="301">
                <a:moveTo>
                  <a:pt x="294" y="107"/>
                </a:moveTo>
                <a:cubicBezTo>
                  <a:pt x="286" y="44"/>
                  <a:pt x="216" y="0"/>
                  <a:pt x="137" y="9"/>
                </a:cubicBezTo>
                <a:cubicBezTo>
                  <a:pt x="58" y="18"/>
                  <a:pt x="0" y="76"/>
                  <a:pt x="7" y="139"/>
                </a:cubicBezTo>
                <a:cubicBezTo>
                  <a:pt x="11" y="172"/>
                  <a:pt x="33" y="200"/>
                  <a:pt x="64" y="218"/>
                </a:cubicBezTo>
                <a:cubicBezTo>
                  <a:pt x="65" y="232"/>
                  <a:pt x="60" y="250"/>
                  <a:pt x="36" y="268"/>
                </a:cubicBezTo>
                <a:cubicBezTo>
                  <a:pt x="26" y="275"/>
                  <a:pt x="76" y="285"/>
                  <a:pt x="122" y="237"/>
                </a:cubicBezTo>
                <a:cubicBezTo>
                  <a:pt x="136" y="238"/>
                  <a:pt x="150" y="239"/>
                  <a:pt x="164" y="237"/>
                </a:cubicBezTo>
                <a:cubicBezTo>
                  <a:pt x="243" y="228"/>
                  <a:pt x="301" y="170"/>
                  <a:pt x="294" y="107"/>
                </a:cubicBezTo>
                <a:close/>
                <a:moveTo>
                  <a:pt x="80" y="143"/>
                </a:moveTo>
                <a:cubicBezTo>
                  <a:pt x="69" y="143"/>
                  <a:pt x="60" y="134"/>
                  <a:pt x="60" y="123"/>
                </a:cubicBezTo>
                <a:cubicBezTo>
                  <a:pt x="60" y="112"/>
                  <a:pt x="69" y="103"/>
                  <a:pt x="80" y="103"/>
                </a:cubicBezTo>
                <a:cubicBezTo>
                  <a:pt x="91" y="103"/>
                  <a:pt x="100" y="112"/>
                  <a:pt x="100" y="123"/>
                </a:cubicBezTo>
                <a:cubicBezTo>
                  <a:pt x="100" y="134"/>
                  <a:pt x="91" y="143"/>
                  <a:pt x="80" y="143"/>
                </a:cubicBezTo>
                <a:close/>
                <a:moveTo>
                  <a:pt x="151" y="143"/>
                </a:moveTo>
                <a:cubicBezTo>
                  <a:pt x="140" y="143"/>
                  <a:pt x="131" y="134"/>
                  <a:pt x="131" y="123"/>
                </a:cubicBezTo>
                <a:cubicBezTo>
                  <a:pt x="131" y="112"/>
                  <a:pt x="140" y="103"/>
                  <a:pt x="151" y="103"/>
                </a:cubicBezTo>
                <a:cubicBezTo>
                  <a:pt x="163" y="103"/>
                  <a:pt x="172" y="112"/>
                  <a:pt x="172" y="123"/>
                </a:cubicBezTo>
                <a:cubicBezTo>
                  <a:pt x="172" y="134"/>
                  <a:pt x="163" y="143"/>
                  <a:pt x="151" y="143"/>
                </a:cubicBezTo>
                <a:close/>
                <a:moveTo>
                  <a:pt x="223" y="143"/>
                </a:moveTo>
                <a:cubicBezTo>
                  <a:pt x="212" y="143"/>
                  <a:pt x="203" y="134"/>
                  <a:pt x="203" y="123"/>
                </a:cubicBezTo>
                <a:cubicBezTo>
                  <a:pt x="203" y="112"/>
                  <a:pt x="212" y="103"/>
                  <a:pt x="223" y="103"/>
                </a:cubicBezTo>
                <a:cubicBezTo>
                  <a:pt x="234" y="103"/>
                  <a:pt x="243" y="112"/>
                  <a:pt x="243" y="123"/>
                </a:cubicBezTo>
                <a:cubicBezTo>
                  <a:pt x="243" y="134"/>
                  <a:pt x="234" y="143"/>
                  <a:pt x="223" y="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68"/>
          <p:cNvSpPr/>
          <p:nvPr/>
        </p:nvSpPr>
        <p:spPr>
          <a:xfrm>
            <a:off x="541496" y="1078229"/>
            <a:ext cx="82749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在階段 I 的學習中，兒童已很清楚各個圖形的屬性，也比較過相異圖形的不同屬性。</a:t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本階段將圖形的定義與圖形間的關係聯絡起來。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68"/>
          <p:cNvSpPr txBox="1"/>
          <p:nvPr/>
        </p:nvSpPr>
        <p:spPr>
          <a:xfrm>
            <a:off x="590312" y="2260994"/>
            <a:ext cx="17538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集合的包含關係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68"/>
          <p:cNvSpPr txBox="1"/>
          <p:nvPr/>
        </p:nvSpPr>
        <p:spPr>
          <a:xfrm>
            <a:off x="434339" y="2670810"/>
            <a:ext cx="21630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兒童在七八歲左右就已發展出集合的包含關係。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我們可以讓兒童先複習分類活動。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7" name="Google Shape;737;p68"/>
          <p:cNvSpPr txBox="1"/>
          <p:nvPr/>
        </p:nvSpPr>
        <p:spPr>
          <a:xfrm>
            <a:off x="3586519" y="2255045"/>
            <a:ext cx="17526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圖形的包含關係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68"/>
          <p:cNvSpPr txBox="1"/>
          <p:nvPr/>
        </p:nvSpPr>
        <p:spPr>
          <a:xfrm>
            <a:off x="6514386" y="2260994"/>
            <a:ext cx="17538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445469"/>
                </a:solidFill>
                <a:latin typeface="Arial"/>
                <a:ea typeface="Arial"/>
                <a:cs typeface="Arial"/>
                <a:sym typeface="Arial"/>
              </a:rPr>
              <a:t>圖形的交集關係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68"/>
          <p:cNvSpPr txBox="1"/>
          <p:nvPr/>
        </p:nvSpPr>
        <p:spPr>
          <a:xfrm>
            <a:off x="1584723" y="426241"/>
            <a:ext cx="2723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圖形的包含關係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8"/>
          <p:cNvSpPr txBox="1"/>
          <p:nvPr/>
        </p:nvSpPr>
        <p:spPr>
          <a:xfrm>
            <a:off x="3377506" y="2702719"/>
            <a:ext cx="21927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準備各種三角形的卡片，請兒童表示這些圖形的關係。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例如所有正三角形都有兩個邊相等，所以也都是等腰三角形。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1" name="Google Shape;741;p68"/>
          <p:cNvSpPr txBox="1"/>
          <p:nvPr/>
        </p:nvSpPr>
        <p:spPr>
          <a:xfrm>
            <a:off x="6347460" y="2702719"/>
            <a:ext cx="21261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菱形是四邊相等的圖形，正方形是四邊相等且四角皆為直角的四邊形，所以菱形包含正方形。</a:t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747" name="Google Shape;747;p69"/>
          <p:cNvSpPr txBox="1"/>
          <p:nvPr/>
        </p:nvSpPr>
        <p:spPr>
          <a:xfrm>
            <a:off x="714375" y="1142545"/>
            <a:ext cx="75438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幾何學裡的推理活動主要是線性推理。</a:t>
            </a:r>
            <a:endParaRPr b="0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48" name="Google Shape;748;p69"/>
          <p:cNvSpPr txBox="1"/>
          <p:nvPr/>
        </p:nvSpPr>
        <p:spPr>
          <a:xfrm>
            <a:off x="1438275" y="404813"/>
            <a:ext cx="3726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69"/>
          <p:cNvSpPr/>
          <p:nvPr/>
        </p:nvSpPr>
        <p:spPr>
          <a:xfrm>
            <a:off x="1016340" y="1802483"/>
            <a:ext cx="6719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由已知的圖形性質經由推理而求得其他性質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0" name="Google Shape;750;p69"/>
          <p:cNvSpPr/>
          <p:nvPr/>
        </p:nvSpPr>
        <p:spPr>
          <a:xfrm>
            <a:off x="1016341" y="2441849"/>
            <a:ext cx="5307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以圖形的疊合說明圖形的全等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69"/>
          <p:cNvSpPr/>
          <p:nvPr/>
        </p:nvSpPr>
        <p:spPr>
          <a:xfrm>
            <a:off x="1016340" y="3061900"/>
            <a:ext cx="69936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理解線性推理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2" name="Google Shape;752;p69"/>
          <p:cNvSpPr/>
          <p:nvPr/>
        </p:nvSpPr>
        <p:spPr>
          <a:xfrm>
            <a:off x="761547" y="3114228"/>
            <a:ext cx="73800" cy="3195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69"/>
          <p:cNvSpPr/>
          <p:nvPr/>
        </p:nvSpPr>
        <p:spPr>
          <a:xfrm>
            <a:off x="759203" y="1840017"/>
            <a:ext cx="73800" cy="3195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69"/>
          <p:cNvSpPr/>
          <p:nvPr/>
        </p:nvSpPr>
        <p:spPr>
          <a:xfrm>
            <a:off x="759202" y="2488907"/>
            <a:ext cx="76200" cy="3195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69"/>
          <p:cNvSpPr txBox="1"/>
          <p:nvPr/>
        </p:nvSpPr>
        <p:spPr>
          <a:xfrm>
            <a:off x="1438275" y="404813"/>
            <a:ext cx="3810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演繹推理與證立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69"/>
          <p:cNvSpPr/>
          <p:nvPr/>
        </p:nvSpPr>
        <p:spPr>
          <a:xfrm>
            <a:off x="1016340" y="3677003"/>
            <a:ext cx="6719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以推理發現和證立幾何概念間的關係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57" name="Google Shape;757;p69"/>
          <p:cNvSpPr/>
          <p:nvPr/>
        </p:nvSpPr>
        <p:spPr>
          <a:xfrm>
            <a:off x="1016341" y="4316369"/>
            <a:ext cx="5307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補充一證明過程中遺漏的步驟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69"/>
          <p:cNvSpPr/>
          <p:nvPr/>
        </p:nvSpPr>
        <p:spPr>
          <a:xfrm>
            <a:off x="759203" y="3714537"/>
            <a:ext cx="73800" cy="3195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69"/>
          <p:cNvSpPr/>
          <p:nvPr/>
        </p:nvSpPr>
        <p:spPr>
          <a:xfrm>
            <a:off x="759202" y="4363427"/>
            <a:ext cx="76200" cy="3195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69"/>
          <p:cNvSpPr/>
          <p:nvPr/>
        </p:nvSpPr>
        <p:spPr>
          <a:xfrm>
            <a:off x="228223" y="1750096"/>
            <a:ext cx="439200" cy="4392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69"/>
          <p:cNvSpPr txBox="1"/>
          <p:nvPr/>
        </p:nvSpPr>
        <p:spPr>
          <a:xfrm>
            <a:off x="232986" y="1831059"/>
            <a:ext cx="429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01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2" name="Google Shape;762;p69"/>
          <p:cNvSpPr/>
          <p:nvPr/>
        </p:nvSpPr>
        <p:spPr>
          <a:xfrm>
            <a:off x="229356" y="2390652"/>
            <a:ext cx="439200" cy="4392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69"/>
          <p:cNvSpPr/>
          <p:nvPr/>
        </p:nvSpPr>
        <p:spPr>
          <a:xfrm>
            <a:off x="231737" y="3045653"/>
            <a:ext cx="439200" cy="439200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9"/>
          <p:cNvSpPr txBox="1"/>
          <p:nvPr/>
        </p:nvSpPr>
        <p:spPr>
          <a:xfrm>
            <a:off x="235309" y="2471615"/>
            <a:ext cx="42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02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5" name="Google Shape;765;p69"/>
          <p:cNvSpPr txBox="1"/>
          <p:nvPr/>
        </p:nvSpPr>
        <p:spPr>
          <a:xfrm>
            <a:off x="237690" y="3126616"/>
            <a:ext cx="42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03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6" name="Google Shape;766;p69"/>
          <p:cNvSpPr/>
          <p:nvPr/>
        </p:nvSpPr>
        <p:spPr>
          <a:xfrm>
            <a:off x="234176" y="3629193"/>
            <a:ext cx="439200" cy="4392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9"/>
          <p:cNvSpPr txBox="1"/>
          <p:nvPr/>
        </p:nvSpPr>
        <p:spPr>
          <a:xfrm>
            <a:off x="238939" y="3710156"/>
            <a:ext cx="429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04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68" name="Google Shape;768;p69"/>
          <p:cNvSpPr/>
          <p:nvPr/>
        </p:nvSpPr>
        <p:spPr>
          <a:xfrm>
            <a:off x="235309" y="4269749"/>
            <a:ext cx="439200" cy="4392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69"/>
          <p:cNvSpPr txBox="1"/>
          <p:nvPr/>
        </p:nvSpPr>
        <p:spPr>
          <a:xfrm>
            <a:off x="241262" y="4350712"/>
            <a:ext cx="428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05</a:t>
            </a:r>
            <a:endParaRPr b="1" i="0" sz="14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770" name="Google Shape;770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8275" y="681038"/>
            <a:ext cx="1606030" cy="100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37649" y="873747"/>
            <a:ext cx="2110923" cy="116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7048" y="2716600"/>
            <a:ext cx="3596952" cy="2263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1485900" cy="547687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430"/>
              </a:srgbClr>
            </a:outerShdw>
          </a:effectLst>
        </p:spPr>
      </p:pic>
      <p:sp>
        <p:nvSpPr>
          <p:cNvPr id="778" name="Google Shape;778;p70"/>
          <p:cNvSpPr txBox="1"/>
          <p:nvPr/>
        </p:nvSpPr>
        <p:spPr>
          <a:xfrm>
            <a:off x="714375" y="1142545"/>
            <a:ext cx="75438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為使學生了解公設系統的建構，以及解決較為艱難的問題，還需要讓他們發展一些能力。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70"/>
          <p:cNvSpPr txBox="1"/>
          <p:nvPr/>
        </p:nvSpPr>
        <p:spPr>
          <a:xfrm>
            <a:off x="1438275" y="404813"/>
            <a:ext cx="3726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六、階段 III 的學習活動</a:t>
            </a:r>
            <a:endParaRPr b="1" i="0" sz="2400" u="none" cap="none" strike="noStrike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70"/>
          <p:cNvSpPr/>
          <p:nvPr/>
        </p:nvSpPr>
        <p:spPr>
          <a:xfrm>
            <a:off x="1016340" y="1802483"/>
            <a:ext cx="67197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理解何謂未定義名詞（undefined term）、公設（postulate）、定理（theorem）、定義（definition）。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81" name="Google Shape;781;p70"/>
          <p:cNvSpPr/>
          <p:nvPr/>
        </p:nvSpPr>
        <p:spPr>
          <a:xfrm>
            <a:off x="1016341" y="3013349"/>
            <a:ext cx="53079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理解一定理的逆定理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70"/>
          <p:cNvSpPr/>
          <p:nvPr/>
        </p:nvSpPr>
        <p:spPr>
          <a:xfrm>
            <a:off x="1016340" y="4258240"/>
            <a:ext cx="69936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445469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理解一定義或定理的必要條件與充分條件</a:t>
            </a:r>
            <a:endParaRPr b="0" i="0" sz="1800" u="none" cap="none" strike="noStrike">
              <a:solidFill>
                <a:srgbClr val="445469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83" name="Google Shape;783;p70"/>
          <p:cNvSpPr/>
          <p:nvPr/>
        </p:nvSpPr>
        <p:spPr>
          <a:xfrm>
            <a:off x="761547" y="4310568"/>
            <a:ext cx="73800" cy="3195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70"/>
          <p:cNvSpPr/>
          <p:nvPr/>
        </p:nvSpPr>
        <p:spPr>
          <a:xfrm>
            <a:off x="759203" y="1840017"/>
            <a:ext cx="73800" cy="3195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5" name="Google Shape;785;p70"/>
          <p:cNvSpPr/>
          <p:nvPr/>
        </p:nvSpPr>
        <p:spPr>
          <a:xfrm>
            <a:off x="759202" y="3060407"/>
            <a:ext cx="76200" cy="3195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1"/>
          <p:cNvSpPr/>
          <p:nvPr/>
        </p:nvSpPr>
        <p:spPr>
          <a:xfrm rot="2700000">
            <a:off x="2738070" y="1630816"/>
            <a:ext cx="2978487" cy="2978487"/>
          </a:xfrm>
          <a:custGeom>
            <a:rect b="b" l="l" r="r" t="t"/>
            <a:pathLst>
              <a:path extrusionOk="0" h="3973789" w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91" name="Google Shape;791;p71"/>
          <p:cNvSpPr/>
          <p:nvPr/>
        </p:nvSpPr>
        <p:spPr>
          <a:xfrm>
            <a:off x="1366838" y="1237629"/>
            <a:ext cx="694200" cy="6954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7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rPr>
              <a:t>1</a:t>
            </a:r>
            <a:endParaRPr b="1" sz="270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92" name="Google Shape;792;p71"/>
          <p:cNvSpPr/>
          <p:nvPr/>
        </p:nvSpPr>
        <p:spPr>
          <a:xfrm rot="2700000">
            <a:off x="2692827" y="96100"/>
            <a:ext cx="2978487" cy="2978487"/>
          </a:xfrm>
          <a:custGeom>
            <a:rect b="b" l="l" r="r" t="t"/>
            <a:pathLst>
              <a:path extrusionOk="0" h="3973789" w="3973789">
                <a:moveTo>
                  <a:pt x="135652" y="3183151"/>
                </a:moveTo>
                <a:lnTo>
                  <a:pt x="3183151" y="135652"/>
                </a:lnTo>
                <a:cubicBezTo>
                  <a:pt x="3364021" y="-45218"/>
                  <a:pt x="3657268" y="-45218"/>
                  <a:pt x="3838137" y="135652"/>
                </a:cubicBezTo>
                <a:cubicBezTo>
                  <a:pt x="4019007" y="316521"/>
                  <a:pt x="4019007" y="609768"/>
                  <a:pt x="3838137" y="790638"/>
                </a:cubicBezTo>
                <a:lnTo>
                  <a:pt x="790638" y="3838137"/>
                </a:lnTo>
                <a:cubicBezTo>
                  <a:pt x="632377" y="3996398"/>
                  <a:pt x="388077" y="4016181"/>
                  <a:pt x="208306" y="3897485"/>
                </a:cubicBezTo>
                <a:lnTo>
                  <a:pt x="205717" y="3895370"/>
                </a:lnTo>
                <a:lnTo>
                  <a:pt x="78419" y="3895370"/>
                </a:lnTo>
                <a:lnTo>
                  <a:pt x="78419" y="3768072"/>
                </a:lnTo>
                <a:lnTo>
                  <a:pt x="76304" y="3765483"/>
                </a:lnTo>
                <a:cubicBezTo>
                  <a:pt x="-42392" y="3585712"/>
                  <a:pt x="-22609" y="3341412"/>
                  <a:pt x="135652" y="3183151"/>
                </a:cubicBezTo>
                <a:close/>
              </a:path>
            </a:pathLst>
          </a:cu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93" name="Google Shape;793;p71"/>
          <p:cNvSpPr/>
          <p:nvPr/>
        </p:nvSpPr>
        <p:spPr>
          <a:xfrm flipH="1">
            <a:off x="2878552" y="3539728"/>
            <a:ext cx="3987783" cy="694718"/>
          </a:xfrm>
          <a:custGeom>
            <a:rect b="b" l="l" r="r" t="t"/>
            <a:pathLst>
              <a:path extrusionOk="0" h="926290" w="5317044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94" name="Google Shape;794;p71"/>
          <p:cNvSpPr txBox="1"/>
          <p:nvPr/>
        </p:nvSpPr>
        <p:spPr>
          <a:xfrm>
            <a:off x="2414675" y="2981325"/>
            <a:ext cx="35076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zh-TW" sz="15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Piaget和van Hiele理論分別重視甚麼?</a:t>
            </a:r>
            <a:endParaRPr b="1" sz="1500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95" name="Google Shape;795;p71"/>
          <p:cNvSpPr/>
          <p:nvPr/>
        </p:nvSpPr>
        <p:spPr>
          <a:xfrm>
            <a:off x="6956822" y="2005013"/>
            <a:ext cx="694200" cy="6954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796" name="Google Shape;796;p71"/>
          <p:cNvSpPr/>
          <p:nvPr/>
        </p:nvSpPr>
        <p:spPr>
          <a:xfrm>
            <a:off x="7131844" y="3743325"/>
            <a:ext cx="291704" cy="286941"/>
          </a:xfrm>
          <a:custGeom>
            <a:rect b="b" l="l" r="r" t="t"/>
            <a:pathLst>
              <a:path extrusionOk="0" h="192" w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7275" lIns="54575" spcFirstLastPara="1" rIns="54575" wrap="square" tIns="27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71"/>
          <p:cNvSpPr txBox="1"/>
          <p:nvPr/>
        </p:nvSpPr>
        <p:spPr>
          <a:xfrm>
            <a:off x="2490788" y="1429940"/>
            <a:ext cx="343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我們是如何認識與控制空間？</a:t>
            </a:r>
            <a:endParaRPr b="1" sz="1500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798" name="Google Shape;79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687586" cy="53091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820"/>
              </a:srgbClr>
            </a:outerShdw>
          </a:effectLst>
        </p:spPr>
      </p:pic>
      <p:sp>
        <p:nvSpPr>
          <p:cNvPr id="799" name="Google Shape;799;p71"/>
          <p:cNvSpPr txBox="1"/>
          <p:nvPr/>
        </p:nvSpPr>
        <p:spPr>
          <a:xfrm>
            <a:off x="687586" y="269081"/>
            <a:ext cx="28143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問題</a:t>
            </a:r>
            <a:endParaRPr sz="1100"/>
          </a:p>
        </p:txBody>
      </p:sp>
      <p:sp>
        <p:nvSpPr>
          <p:cNvPr id="800" name="Google Shape;800;p71"/>
          <p:cNvSpPr/>
          <p:nvPr/>
        </p:nvSpPr>
        <p:spPr>
          <a:xfrm flipH="1">
            <a:off x="2878551" y="2005013"/>
            <a:ext cx="3987784" cy="694717"/>
          </a:xfrm>
          <a:custGeom>
            <a:rect b="b" l="l" r="r" t="t"/>
            <a:pathLst>
              <a:path extrusionOk="0" h="926290" w="5317045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71"/>
          <p:cNvSpPr txBox="1"/>
          <p:nvPr/>
        </p:nvSpPr>
        <p:spPr>
          <a:xfrm>
            <a:off x="3214324" y="2191092"/>
            <a:ext cx="343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學校課程以哪種空間概念分類為主？</a:t>
            </a:r>
            <a:endParaRPr b="1" sz="1500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802" name="Google Shape;802;p71"/>
          <p:cNvSpPr txBox="1"/>
          <p:nvPr/>
        </p:nvSpPr>
        <p:spPr>
          <a:xfrm>
            <a:off x="7118325" y="2024025"/>
            <a:ext cx="437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7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rPr>
              <a:t>2</a:t>
            </a:r>
            <a:endParaRPr b="1" sz="270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803" name="Google Shape;803;p71"/>
          <p:cNvSpPr/>
          <p:nvPr/>
        </p:nvSpPr>
        <p:spPr>
          <a:xfrm>
            <a:off x="1366838" y="2787266"/>
            <a:ext cx="694200" cy="695400"/>
          </a:xfrm>
          <a:prstGeom prst="ellipse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7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rPr>
              <a:t>3</a:t>
            </a:r>
            <a:endParaRPr b="1" sz="270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804" name="Google Shape;804;p71"/>
          <p:cNvSpPr/>
          <p:nvPr/>
        </p:nvSpPr>
        <p:spPr>
          <a:xfrm>
            <a:off x="6989922" y="3518813"/>
            <a:ext cx="694200" cy="695400"/>
          </a:xfrm>
          <a:prstGeom prst="ellipse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805" name="Google Shape;805;p71"/>
          <p:cNvSpPr txBox="1"/>
          <p:nvPr/>
        </p:nvSpPr>
        <p:spPr>
          <a:xfrm>
            <a:off x="7118325" y="3524825"/>
            <a:ext cx="437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7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rPr>
              <a:t>4</a:t>
            </a:r>
            <a:endParaRPr b="1" sz="2700">
              <a:solidFill>
                <a:srgbClr val="FFFFFF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806" name="Google Shape;806;p71"/>
          <p:cNvSpPr txBox="1"/>
          <p:nvPr/>
        </p:nvSpPr>
        <p:spPr>
          <a:xfrm>
            <a:off x="3176225" y="3623975"/>
            <a:ext cx="35076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zh-TW" sz="1500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van Hiele理論的幾何概念教學分為哪幾階段？各階段的目標分別是？</a:t>
            </a:r>
            <a:endParaRPr b="1" sz="1500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2"/>
          <p:cNvSpPr/>
          <p:nvPr/>
        </p:nvSpPr>
        <p:spPr>
          <a:xfrm>
            <a:off x="2695575" y="2026444"/>
            <a:ext cx="558300" cy="558300"/>
          </a:xfrm>
          <a:prstGeom prst="rect">
            <a:avLst/>
          </a:prstGeom>
          <a:solidFill>
            <a:srgbClr val="2BA85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42"/>
          <p:cNvSpPr/>
          <p:nvPr/>
        </p:nvSpPr>
        <p:spPr>
          <a:xfrm>
            <a:off x="3305175" y="2026444"/>
            <a:ext cx="558300" cy="558300"/>
          </a:xfrm>
          <a:prstGeom prst="rect">
            <a:avLst/>
          </a:prstGeom>
          <a:solidFill>
            <a:srgbClr val="513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2"/>
          <p:cNvSpPr/>
          <p:nvPr/>
        </p:nvSpPr>
        <p:spPr>
          <a:xfrm>
            <a:off x="2680097" y="2646760"/>
            <a:ext cx="558300" cy="558300"/>
          </a:xfrm>
          <a:prstGeom prst="rect">
            <a:avLst/>
          </a:prstGeom>
          <a:solidFill>
            <a:srgbClr val="DE447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2"/>
          <p:cNvSpPr/>
          <p:nvPr/>
        </p:nvSpPr>
        <p:spPr>
          <a:xfrm>
            <a:off x="3305175" y="2646760"/>
            <a:ext cx="558300" cy="558300"/>
          </a:xfrm>
          <a:prstGeom prst="rect">
            <a:avLst/>
          </a:prstGeom>
          <a:solidFill>
            <a:srgbClr val="F4BB4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2680097" y="2026444"/>
            <a:ext cx="11643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7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2"/>
          <p:cNvSpPr txBox="1"/>
          <p:nvPr/>
        </p:nvSpPr>
        <p:spPr>
          <a:xfrm rot="5400000">
            <a:off x="3585638" y="2460450"/>
            <a:ext cx="10608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PART TWO</a:t>
            </a:r>
            <a:endParaRPr sz="1500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4387453" y="2302713"/>
            <a:ext cx="43152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600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兒童空間概念的發展</a:t>
            </a:r>
            <a:endParaRPr b="1" sz="3600">
              <a:solidFill>
                <a:srgbClr val="7671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/>
        </p:nvSpPr>
        <p:spPr>
          <a:xfrm>
            <a:off x="830150" y="989521"/>
            <a:ext cx="73131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1.空間中的直覺並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不是讀取或理解物體的性質</a:t>
            </a: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，而是從一開始，這個直覺就是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作用在物體上的行動</a:t>
            </a: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。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2.從最基礎的感覺動作的行動到抽象的運思，幾何直覺的發展乃是直覺的發展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3.此操作系統的發展有一個順序，先理解拓譜性質，在理解射影幾何及歐氏幾何性質，而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可以從形狀概念、射影概念、座標等三方面進行研究</a:t>
            </a:r>
            <a:endParaRPr sz="2100">
              <a:solidFill>
                <a:srgbClr val="FF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274" name="Google Shape;27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687586" cy="53091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820"/>
              </a:srgbClr>
            </a:outerShdw>
          </a:effectLst>
        </p:spPr>
      </p:pic>
      <p:sp>
        <p:nvSpPr>
          <p:cNvPr id="275" name="Google Shape;275;p43"/>
          <p:cNvSpPr txBox="1"/>
          <p:nvPr/>
        </p:nvSpPr>
        <p:spPr>
          <a:xfrm>
            <a:off x="830146" y="269038"/>
            <a:ext cx="5279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Piaget 和 Inhelder的研究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/>
        </p:nvSpPr>
        <p:spPr>
          <a:xfrm>
            <a:off x="830150" y="989521"/>
            <a:ext cx="73131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(一)形狀概念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  1.觸覺作業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兒童以觸覺判讀圖形之能力的發展有三個階段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2.仿製圖形作業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	兒童仿製圖形之能力的發展有三個階段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(二)射影概念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	1.直線概念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		兒童在直線概念之能力的發展有三個階段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(三)座標概念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	兒童對於水平或鉛直座標的概念發展有三個階段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281" name="Google Shape;28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687586" cy="53091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820"/>
              </a:srgbClr>
            </a:outerShdw>
          </a:effectLst>
        </p:spPr>
      </p:pic>
      <p:sp>
        <p:nvSpPr>
          <p:cNvPr id="282" name="Google Shape;282;p44"/>
          <p:cNvSpPr txBox="1"/>
          <p:nvPr/>
        </p:nvSpPr>
        <p:spPr>
          <a:xfrm>
            <a:off x="830146" y="269038"/>
            <a:ext cx="5279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Piaget 和 Inhelder的研究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/>
          <p:nvPr/>
        </p:nvSpPr>
        <p:spPr>
          <a:xfrm>
            <a:off x="830150" y="989521"/>
            <a:ext cx="73131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其理論分為五個階段:視覺的，分析的，非正式演繹，正式演繹，嚴格等。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1.階段0: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視覺的</a:t>
            </a: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:依照圖形外表輪廓來分辨圖形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2.階段1: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分析的</a:t>
            </a: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:分析圖形的性質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3.階段2: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分正式演繹</a:t>
            </a: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:可以形成抽象的定義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4.階段3: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正式演繹</a:t>
            </a: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:能在公設化的系統內以邏輯推理演出定理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5.階段4: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嚴格</a:t>
            </a: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:不僅能在某一個幾何系統內推演定理，也可以思考到不同公設化幾何系統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288" name="Google Shape;28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687586" cy="53091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820"/>
              </a:srgbClr>
            </a:outerShdw>
          </a:effectLst>
        </p:spPr>
      </p:pic>
      <p:sp>
        <p:nvSpPr>
          <p:cNvPr id="289" name="Google Shape;289;p45"/>
          <p:cNvSpPr txBox="1"/>
          <p:nvPr/>
        </p:nvSpPr>
        <p:spPr>
          <a:xfrm>
            <a:off x="830151" y="269050"/>
            <a:ext cx="6094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van Hiele幾何思想的發展階段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6"/>
          <p:cNvSpPr txBox="1"/>
          <p:nvPr/>
        </p:nvSpPr>
        <p:spPr>
          <a:xfrm>
            <a:off x="830150" y="989521"/>
            <a:ext cx="7313100" cy="3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有關van Hiele階段論的研究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1.該理論的階段是否能描述學生的幾何發展?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2.這些階段是否是分離的?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3.學生在不同幾何問題間的思考是否處於相同的階段?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4.不同年齡層的兒童的幾何思維水準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5.我國兒童在van Hiele階段上的表現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295" name="Google Shape;29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687586" cy="53091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820"/>
              </a:srgbClr>
            </a:outerShdw>
          </a:effectLst>
        </p:spPr>
      </p:pic>
      <p:sp>
        <p:nvSpPr>
          <p:cNvPr id="296" name="Google Shape;296;p46"/>
          <p:cNvSpPr txBox="1"/>
          <p:nvPr/>
        </p:nvSpPr>
        <p:spPr>
          <a:xfrm>
            <a:off x="830151" y="269050"/>
            <a:ext cx="6094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van Hiele幾何思想的發展階段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/>
          <p:nvPr/>
        </p:nvSpPr>
        <p:spPr>
          <a:xfrm>
            <a:off x="1009275" y="907148"/>
            <a:ext cx="7313100" cy="30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1.</a:t>
            </a:r>
            <a:r>
              <a:rPr lang="zh-TW" sz="21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Piaget研究重點在於幾何概念的建構，而van Hiele的理論則是以建構幾何系統的邏輯為主</a:t>
            </a:r>
            <a:endParaRPr sz="2100">
              <a:solidFill>
                <a:srgbClr val="FF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2.一個發展理論所設計的階段應該是分離的，不會直接跨越好幾個階段，也不會同時出現好幾個階段，否則就分不出階段了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3.知識領域的概念往往也包含有能力發展的順序</a:t>
            </a:r>
            <a:endParaRPr sz="2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81"/>
            <a:ext cx="687586" cy="530915"/>
          </a:xfrm>
          <a:prstGeom prst="rect">
            <a:avLst/>
          </a:prstGeom>
          <a:noFill/>
          <a:ln>
            <a:noFill/>
          </a:ln>
          <a:effectLst>
            <a:outerShdw rotWithShape="0" algn="ctr" dir="8100000" dist="38100">
              <a:srgbClr val="000000">
                <a:alpha val="38820"/>
              </a:srgbClr>
            </a:outerShdw>
          </a:effectLst>
        </p:spPr>
      </p:pic>
      <p:sp>
        <p:nvSpPr>
          <p:cNvPr id="303" name="Google Shape;303;p47"/>
          <p:cNvSpPr txBox="1"/>
          <p:nvPr/>
        </p:nvSpPr>
        <p:spPr>
          <a:xfrm>
            <a:off x="1077851" y="168725"/>
            <a:ext cx="68802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Piaget和van Hiele理論的分析和比較</a:t>
            </a:r>
            <a:endParaRPr b="1"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