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d7d752572213c2c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d7d752572213c2c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6d7d752572213c2c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6d7d752572213c2c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d7d752572213c2c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d7d752572213c2c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d7d752572213c2c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d7d752572213c2c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9955268d5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9955268d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9955268d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9955268d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b0198de1503c2b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b0198de1503c2b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89955268d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89955268d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d7d752572213c2c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d7d752572213c2c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63fed1637476564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63fed1637476564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c0bda52bcce9e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c0bda52bcce9e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9955268d5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9955268d5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9955268d5_9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89955268d5_9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89955268d5_9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89955268d5_9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9955268d5_9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9955268d5_9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9955268d5_9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9955268d5_9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9955268d5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89955268d5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89955268d5_9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89955268d5_9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89955268d5_7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89955268d5_7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9955268d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9955268d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9955268d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9955268d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89bce24f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89bce24f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89955268d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89955268d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9955268d5_9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9955268d5_9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9955268d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9955268d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9955268d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9955268d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89955268d5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89955268d5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9955268d5_4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9955268d5_4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89bce24f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89bce24f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6ea02ad41a50a29e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6ea02ad41a50a29e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8d9c26857857fcc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8d9c26857857fc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d9c26857857fcc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8d9c26857857fcc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6ea02ad41a50a29e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6ea02ad41a50a29e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6ea02ad41a50a29e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6ea02ad41a50a29e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31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hyperlink" Target="https://www.youtube.com/watch?v=D96WwnKm4Yg&amp;feature=youtu.be" TargetMode="External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12.jpg"/><Relationship Id="rId5" Type="http://schemas.openxmlformats.org/officeDocument/2006/relationships/image" Target="../media/image17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5" Type="http://schemas.openxmlformats.org/officeDocument/2006/relationships/image" Target="../media/image1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Relationship Id="rId4" Type="http://schemas.openxmlformats.org/officeDocument/2006/relationships/image" Target="../media/image22.jpg"/><Relationship Id="rId5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Relationship Id="rId4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Relationship Id="rId4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Relationship Id="rId4" Type="http://schemas.openxmlformats.org/officeDocument/2006/relationships/image" Target="../media/image2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Relationship Id="rId4" Type="http://schemas.openxmlformats.org/officeDocument/2006/relationships/image" Target="../media/image28.png"/><Relationship Id="rId5" Type="http://schemas.openxmlformats.org/officeDocument/2006/relationships/image" Target="../media/image26.jpg"/><Relationship Id="rId6" Type="http://schemas.openxmlformats.org/officeDocument/2006/relationships/image" Target="../media/image2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jpg"/><Relationship Id="rId4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0" y="2058600"/>
            <a:ext cx="8520600" cy="10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幻想粽的世界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 rotWithShape="1">
          <a:blip r:embed="rId4">
            <a:alphaModFix/>
          </a:blip>
          <a:srcRect b="6688" l="0" r="0" t="6679"/>
          <a:stretch/>
        </p:blipFill>
        <p:spPr>
          <a:xfrm>
            <a:off x="2552796" y="1232325"/>
            <a:ext cx="4038425" cy="34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>
            <p:ph type="ctrTitle"/>
          </p:nvPr>
        </p:nvSpPr>
        <p:spPr>
          <a:xfrm>
            <a:off x="255285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野薑花粽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 rotWithShape="1">
          <a:blip r:embed="rId4">
            <a:alphaModFix/>
          </a:blip>
          <a:srcRect b="0" l="11590" r="11598" t="0"/>
          <a:stretch/>
        </p:blipFill>
        <p:spPr>
          <a:xfrm>
            <a:off x="2552796" y="1232325"/>
            <a:ext cx="4038425" cy="34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>
            <p:ph type="ctrTitle"/>
          </p:nvPr>
        </p:nvSpPr>
        <p:spPr>
          <a:xfrm>
            <a:off x="255285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馬來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 rotWithShape="1">
          <a:blip r:embed="rId4">
            <a:alphaModFix/>
          </a:blip>
          <a:srcRect b="0" l="14483" r="14483" t="0"/>
          <a:stretch/>
        </p:blipFill>
        <p:spPr>
          <a:xfrm>
            <a:off x="2552796" y="1232325"/>
            <a:ext cx="4038425" cy="3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>
            <p:ph type="ctrTitle"/>
          </p:nvPr>
        </p:nvSpPr>
        <p:spPr>
          <a:xfrm>
            <a:off x="255285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越南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5"/>
          <p:cNvPicPr preferRelativeResize="0"/>
          <p:nvPr/>
        </p:nvPicPr>
        <p:blipFill rotWithShape="1">
          <a:blip r:embed="rId4">
            <a:alphaModFix/>
          </a:blip>
          <a:srcRect b="0" l="-41220" r="-2705" t="0"/>
          <a:stretch/>
        </p:blipFill>
        <p:spPr>
          <a:xfrm>
            <a:off x="383100" y="1160800"/>
            <a:ext cx="6603050" cy="3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>
            <p:ph type="ctrTitle"/>
          </p:nvPr>
        </p:nvSpPr>
        <p:spPr>
          <a:xfrm>
            <a:off x="2614550" y="-339500"/>
            <a:ext cx="4371600" cy="150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阿拜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6"/>
          <p:cNvSpPr txBox="1"/>
          <p:nvPr>
            <p:ph type="ctrTitle"/>
          </p:nvPr>
        </p:nvSpPr>
        <p:spPr>
          <a:xfrm flipH="1">
            <a:off x="287950" y="2232450"/>
            <a:ext cx="8443800" cy="67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500">
                <a:latin typeface="DFKai-SB"/>
                <a:ea typeface="DFKai-SB"/>
                <a:cs typeface="DFKai-SB"/>
                <a:sym typeface="DFKai-SB"/>
              </a:rPr>
              <a:t>做出屬於自己的粽子!</a:t>
            </a:r>
            <a:endParaRPr sz="55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46" name="Google Shape;1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86863">
            <a:off x="5678410" y="2128187"/>
            <a:ext cx="3636454" cy="363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/>
          <p:nvPr>
            <p:ph type="ctrTitle"/>
          </p:nvPr>
        </p:nvSpPr>
        <p:spPr>
          <a:xfrm flipH="1">
            <a:off x="287950" y="2232450"/>
            <a:ext cx="8443800" cy="67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500">
                <a:latin typeface="DFKai-SB"/>
                <a:ea typeface="DFKai-SB"/>
                <a:cs typeface="DFKai-SB"/>
                <a:sym typeface="DFKai-SB"/>
              </a:rPr>
              <a:t>示範作品</a:t>
            </a:r>
            <a:endParaRPr sz="55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53" name="Google Shape;15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86863">
            <a:off x="5678410" y="2128187"/>
            <a:ext cx="3636454" cy="363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587" y="1251925"/>
            <a:ext cx="5664825" cy="318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/>
        </p:nvSpPr>
        <p:spPr>
          <a:xfrm>
            <a:off x="5796300" y="392150"/>
            <a:ext cx="32424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00"/>
                </a:solidFill>
                <a:latin typeface="DFKai-SB"/>
                <a:ea typeface="DFKai-SB"/>
                <a:cs typeface="DFKai-SB"/>
                <a:sym typeface="DFKai-SB"/>
              </a:rPr>
              <a:t>主題:叢林中的動物</a:t>
            </a:r>
            <a:endParaRPr sz="2700">
              <a:solidFill>
                <a:srgbClr val="FFFF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>
            <p:ph type="ctrTitle"/>
          </p:nvPr>
        </p:nvSpPr>
        <p:spPr>
          <a:xfrm>
            <a:off x="311675" y="0"/>
            <a:ext cx="84438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所需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材料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175" name="Google Shape;175;p30"/>
          <p:cNvSpPr txBox="1"/>
          <p:nvPr>
            <p:ph type="ctrTitle"/>
          </p:nvPr>
        </p:nvSpPr>
        <p:spPr>
          <a:xfrm flipH="1">
            <a:off x="311768" y="1232375"/>
            <a:ext cx="8443800" cy="3498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DFKai-SB"/>
              <a:buChar char="●"/>
            </a:pP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長方形紙條：一人一條</a:t>
            </a:r>
            <a:endParaRPr sz="3500">
              <a:latin typeface="DFKai-SB"/>
              <a:ea typeface="DFKai-SB"/>
              <a:cs typeface="DFKai-SB"/>
              <a:sym typeface="DFKai-SB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DFKai-SB"/>
              <a:buChar char="●"/>
            </a:pP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白紙：一組兩張(</a:t>
            </a:r>
            <a:r>
              <a:rPr lang="zh-TW" sz="3500"/>
              <a:t>14×22 &amp; 14×20</a:t>
            </a: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)</a:t>
            </a:r>
            <a:endParaRPr sz="3500">
              <a:latin typeface="DFKai-SB"/>
              <a:ea typeface="DFKai-SB"/>
              <a:cs typeface="DFKai-SB"/>
              <a:sym typeface="DFKai-SB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DFKai-SB"/>
              <a:buChar char="●"/>
            </a:pP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剪刀、美工刀</a:t>
            </a:r>
            <a:endParaRPr sz="3500">
              <a:latin typeface="DFKai-SB"/>
              <a:ea typeface="DFKai-SB"/>
              <a:cs typeface="DFKai-SB"/>
              <a:sym typeface="DFKai-SB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DFKai-SB"/>
              <a:buChar char="●"/>
            </a:pP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雙面膠、泡綿膠</a:t>
            </a:r>
            <a:endParaRPr sz="3500">
              <a:latin typeface="DFKai-SB"/>
              <a:ea typeface="DFKai-SB"/>
              <a:cs typeface="DFKai-SB"/>
              <a:sym typeface="DFKai-SB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DFKai-SB"/>
              <a:buChar char="●"/>
            </a:pP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裝飾用色紙</a:t>
            </a:r>
            <a:endParaRPr sz="3500">
              <a:latin typeface="DFKai-SB"/>
              <a:ea typeface="DFKai-SB"/>
              <a:cs typeface="DFKai-SB"/>
              <a:sym typeface="DFKai-SB"/>
            </a:endParaRPr>
          </a:p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SzPts val="3500"/>
              <a:buFont typeface="DFKai-SB"/>
              <a:buChar char="●"/>
            </a:pP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裝飾品</a:t>
            </a:r>
            <a:endParaRPr sz="35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76" name="Google Shape;17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86863">
            <a:off x="5678410" y="2128187"/>
            <a:ext cx="3636454" cy="3636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/>
          <p:nvPr>
            <p:ph type="ctrTitle"/>
          </p:nvPr>
        </p:nvSpPr>
        <p:spPr>
          <a:xfrm flipH="1">
            <a:off x="350100" y="2090400"/>
            <a:ext cx="8443800" cy="96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步驟-粽子折法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ctrTitle"/>
          </p:nvPr>
        </p:nvSpPr>
        <p:spPr>
          <a:xfrm>
            <a:off x="311692" y="280696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端午節的習俗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2" name="Google Shape;62;p1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75" y="1177800"/>
            <a:ext cx="7734875" cy="372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325" y="92525"/>
            <a:ext cx="8855378" cy="276784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2"/>
          <p:cNvSpPr/>
          <p:nvPr/>
        </p:nvSpPr>
        <p:spPr>
          <a:xfrm rot="-8627893">
            <a:off x="7778358" y="1497838"/>
            <a:ext cx="355044" cy="17407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313" y="2969750"/>
            <a:ext cx="8855377" cy="202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2"/>
          <p:cNvSpPr/>
          <p:nvPr/>
        </p:nvSpPr>
        <p:spPr>
          <a:xfrm rot="5398236">
            <a:off x="4065950" y="2219550"/>
            <a:ext cx="584700" cy="12891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/>
          <p:nvPr/>
        </p:nvSpPr>
        <p:spPr>
          <a:xfrm rot="-3022819">
            <a:off x="7027872" y="4010953"/>
            <a:ext cx="355189" cy="174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538" y="332138"/>
            <a:ext cx="2034626" cy="447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3"/>
          <p:cNvSpPr/>
          <p:nvPr/>
        </p:nvSpPr>
        <p:spPr>
          <a:xfrm rot="10794188">
            <a:off x="1295544" y="3880985"/>
            <a:ext cx="354901" cy="17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3"/>
          <p:cNvSpPr/>
          <p:nvPr/>
        </p:nvSpPr>
        <p:spPr>
          <a:xfrm>
            <a:off x="1221150" y="444050"/>
            <a:ext cx="702900" cy="2739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3873" y="1612915"/>
            <a:ext cx="6394226" cy="191767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/>
          <p:nvPr/>
        </p:nvSpPr>
        <p:spPr>
          <a:xfrm rot="-1875">
            <a:off x="1924050" y="2134659"/>
            <a:ext cx="1099800" cy="8742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3"/>
          <p:cNvSpPr/>
          <p:nvPr/>
        </p:nvSpPr>
        <p:spPr>
          <a:xfrm rot="5394188">
            <a:off x="4030794" y="2597260"/>
            <a:ext cx="354901" cy="17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51" y="161925"/>
            <a:ext cx="1582250" cy="471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4"/>
          <p:cNvSpPr/>
          <p:nvPr/>
        </p:nvSpPr>
        <p:spPr>
          <a:xfrm rot="-8718">
            <a:off x="947726" y="901331"/>
            <a:ext cx="354901" cy="17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4"/>
          <p:cNvSpPr/>
          <p:nvPr/>
        </p:nvSpPr>
        <p:spPr>
          <a:xfrm flipH="1">
            <a:off x="906825" y="259200"/>
            <a:ext cx="584700" cy="2739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7625" y="161925"/>
            <a:ext cx="5879848" cy="1703043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4"/>
          <p:cNvSpPr/>
          <p:nvPr/>
        </p:nvSpPr>
        <p:spPr>
          <a:xfrm rot="-1531">
            <a:off x="1939000" y="647127"/>
            <a:ext cx="1347000" cy="8742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4"/>
          <p:cNvSpPr/>
          <p:nvPr/>
        </p:nvSpPr>
        <p:spPr>
          <a:xfrm rot="5394188">
            <a:off x="4445244" y="997197"/>
            <a:ext cx="354901" cy="174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34"/>
          <p:cNvSpPr txBox="1"/>
          <p:nvPr>
            <p:ph type="ctrTitle"/>
          </p:nvPr>
        </p:nvSpPr>
        <p:spPr>
          <a:xfrm flipH="1">
            <a:off x="3097700" y="2804850"/>
            <a:ext cx="5879700" cy="1041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重複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此步驟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16" name="Google Shape;216;p34"/>
          <p:cNvSpPr/>
          <p:nvPr/>
        </p:nvSpPr>
        <p:spPr>
          <a:xfrm rot="5398236">
            <a:off x="5493744" y="1783150"/>
            <a:ext cx="1169400" cy="8742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075" y="926438"/>
            <a:ext cx="1950026" cy="317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5"/>
          <p:cNvSpPr txBox="1"/>
          <p:nvPr>
            <p:ph type="ctrTitle"/>
          </p:nvPr>
        </p:nvSpPr>
        <p:spPr>
          <a:xfrm flipH="1" rot="2700000">
            <a:off x="2223979" y="1153696"/>
            <a:ext cx="521845" cy="415355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>
                <a:latin typeface="DFKai-SB"/>
                <a:ea typeface="DFKai-SB"/>
                <a:cs typeface="DFKai-SB"/>
                <a:sym typeface="DFKai-SB"/>
              </a:rPr>
              <a:t>✂️</a:t>
            </a:r>
            <a:endParaRPr sz="2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4600" y="926450"/>
            <a:ext cx="1784642" cy="317734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/>
          <p:nvPr/>
        </p:nvSpPr>
        <p:spPr>
          <a:xfrm rot="-1531">
            <a:off x="3916850" y="2078027"/>
            <a:ext cx="1347000" cy="8742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/>
          <p:nvPr>
            <p:ph type="ctrTitle"/>
          </p:nvPr>
        </p:nvSpPr>
        <p:spPr>
          <a:xfrm flipH="1">
            <a:off x="350100" y="2090400"/>
            <a:ext cx="8443800" cy="96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步驟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-組裝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粽子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"/>
            <a:ext cx="9144000" cy="5143500"/>
          </a:xfrm>
          <a:prstGeom prst="rect">
            <a:avLst/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7" name="Google Shape;23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025" y="157925"/>
            <a:ext cx="8777248" cy="19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7"/>
          <p:cNvSpPr/>
          <p:nvPr/>
        </p:nvSpPr>
        <p:spPr>
          <a:xfrm>
            <a:off x="1302525" y="310825"/>
            <a:ext cx="555000" cy="2736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7"/>
          <p:cNvSpPr/>
          <p:nvPr/>
        </p:nvSpPr>
        <p:spPr>
          <a:xfrm flipH="1" rot="9953181">
            <a:off x="561319" y="872118"/>
            <a:ext cx="2208362" cy="170115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7"/>
          <p:cNvSpPr/>
          <p:nvPr/>
        </p:nvSpPr>
        <p:spPr>
          <a:xfrm rot="9794745">
            <a:off x="1073039" y="1042832"/>
            <a:ext cx="2364472" cy="170081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7"/>
          <p:cNvSpPr/>
          <p:nvPr/>
        </p:nvSpPr>
        <p:spPr>
          <a:xfrm rot="10653129">
            <a:off x="2196537" y="1625228"/>
            <a:ext cx="554906" cy="27355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590187" y="-21852"/>
            <a:ext cx="1966924" cy="7327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7"/>
          <p:cNvSpPr/>
          <p:nvPr/>
        </p:nvSpPr>
        <p:spPr>
          <a:xfrm rot="5398469">
            <a:off x="3569081" y="2072891"/>
            <a:ext cx="1347000" cy="8742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/>
          <p:nvPr/>
        </p:nvSpPr>
        <p:spPr>
          <a:xfrm>
            <a:off x="266450" y="699300"/>
            <a:ext cx="1842900" cy="37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反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覆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沿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著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摺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痕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纏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DFKai-SB"/>
                <a:ea typeface="DFKai-SB"/>
                <a:cs typeface="DFKai-SB"/>
                <a:sym typeface="DFKai-SB"/>
              </a:rPr>
              <a:t>繞</a:t>
            </a:r>
            <a:endParaRPr sz="30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50" name="Google Shape;25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7950" y="1360713"/>
            <a:ext cx="2286475" cy="242208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8"/>
          <p:cNvSpPr/>
          <p:nvPr/>
        </p:nvSpPr>
        <p:spPr>
          <a:xfrm rot="-1952">
            <a:off x="1052826" y="2134636"/>
            <a:ext cx="1056600" cy="8742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8"/>
          <p:cNvSpPr/>
          <p:nvPr/>
        </p:nvSpPr>
        <p:spPr>
          <a:xfrm rot="3883401">
            <a:off x="3349071" y="2577129"/>
            <a:ext cx="799552" cy="283693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/>
              <a:t>塞入</a:t>
            </a:r>
            <a:endParaRPr sz="1100"/>
          </a:p>
        </p:txBody>
      </p:sp>
      <p:sp>
        <p:nvSpPr>
          <p:cNvPr id="253" name="Google Shape;253;p38"/>
          <p:cNvSpPr/>
          <p:nvPr/>
        </p:nvSpPr>
        <p:spPr>
          <a:xfrm rot="-1952">
            <a:off x="5061026" y="2134636"/>
            <a:ext cx="1056600" cy="874200"/>
          </a:xfrm>
          <a:prstGeom prst="rightArrow">
            <a:avLst>
              <a:gd fmla="val 50000" name="adj1"/>
              <a:gd fmla="val 4430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4226" y="1425325"/>
            <a:ext cx="2286475" cy="229278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/>
          <p:nvPr/>
        </p:nvSpPr>
        <p:spPr>
          <a:xfrm rot="2700103">
            <a:off x="7821818" y="1089761"/>
            <a:ext cx="1270183" cy="945354"/>
          </a:xfrm>
          <a:prstGeom prst="irregularSeal1">
            <a:avLst/>
          </a:prstGeom>
          <a:solidFill>
            <a:srgbClr val="FF00FF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900">
                <a:solidFill>
                  <a:srgbClr val="9900FF"/>
                </a:solidFill>
                <a:latin typeface="DFKai-SB"/>
                <a:ea typeface="DFKai-SB"/>
                <a:cs typeface="DFKai-SB"/>
                <a:sym typeface="DFKai-SB"/>
              </a:rPr>
              <a:t>完成</a:t>
            </a:r>
            <a:endParaRPr b="1" sz="1900">
              <a:solidFill>
                <a:srgbClr val="99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86863">
            <a:off x="5678410" y="2128187"/>
            <a:ext cx="3636454" cy="363642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9"/>
          <p:cNvSpPr txBox="1"/>
          <p:nvPr/>
        </p:nvSpPr>
        <p:spPr>
          <a:xfrm>
            <a:off x="1023450" y="1626025"/>
            <a:ext cx="6790800" cy="1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裝飾自己的粽子吧!</a:t>
            </a:r>
            <a:endParaRPr sz="52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63" name="Google Shape;263;p39"/>
          <p:cNvSpPr txBox="1"/>
          <p:nvPr/>
        </p:nvSpPr>
        <p:spPr>
          <a:xfrm>
            <a:off x="478250" y="3185100"/>
            <a:ext cx="59205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264" name="Google Shape;264;p39"/>
          <p:cNvSpPr txBox="1"/>
          <p:nvPr/>
        </p:nvSpPr>
        <p:spPr>
          <a:xfrm>
            <a:off x="191300" y="3825875"/>
            <a:ext cx="6025800" cy="9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>
                <a:latin typeface="DFKai-SB"/>
                <a:ea typeface="DFKai-SB"/>
                <a:cs typeface="DFKai-SB"/>
                <a:sym typeface="DFKai-SB"/>
              </a:rPr>
              <a:t>你覺得你的粽子是麼口味呢?</a:t>
            </a:r>
            <a:endParaRPr sz="35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0"/>
          <p:cNvPicPr preferRelativeResize="0"/>
          <p:nvPr/>
        </p:nvPicPr>
        <p:blipFill rotWithShape="1">
          <a:blip r:embed="rId4">
            <a:alphaModFix/>
          </a:blip>
          <a:srcRect b="6305" l="23229" r="30606" t="0"/>
          <a:stretch/>
        </p:blipFill>
        <p:spPr>
          <a:xfrm>
            <a:off x="2461838" y="162263"/>
            <a:ext cx="4220327" cy="481897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0"/>
          <p:cNvSpPr txBox="1"/>
          <p:nvPr/>
        </p:nvSpPr>
        <p:spPr>
          <a:xfrm>
            <a:off x="7015875" y="392150"/>
            <a:ext cx="20229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範例:</a:t>
            </a: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老鼠</a:t>
            </a:r>
            <a:endParaRPr sz="2700">
              <a:solidFill>
                <a:srgbClr val="FF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1"/>
          <p:cNvPicPr preferRelativeResize="0"/>
          <p:nvPr/>
        </p:nvPicPr>
        <p:blipFill rotWithShape="1">
          <a:blip r:embed="rId4">
            <a:alphaModFix/>
          </a:blip>
          <a:srcRect b="7235" l="21665" r="28780" t="0"/>
          <a:stretch/>
        </p:blipFill>
        <p:spPr>
          <a:xfrm>
            <a:off x="2306863" y="186100"/>
            <a:ext cx="4530278" cy="477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1"/>
          <p:cNvSpPr txBox="1"/>
          <p:nvPr/>
        </p:nvSpPr>
        <p:spPr>
          <a:xfrm>
            <a:off x="7015875" y="392150"/>
            <a:ext cx="20229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範例</a:t>
            </a: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:蛇</a:t>
            </a:r>
            <a:endParaRPr sz="2700">
              <a:solidFill>
                <a:srgbClr val="FF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>
            <p:ph type="ctrTitle"/>
          </p:nvPr>
        </p:nvSpPr>
        <p:spPr>
          <a:xfrm>
            <a:off x="311692" y="2175446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000">
                <a:latin typeface="DFKai-SB"/>
                <a:ea typeface="DFKai-SB"/>
                <a:cs typeface="DFKai-SB"/>
                <a:sym typeface="DFKai-SB"/>
              </a:rPr>
              <a:t>粽子的種類</a:t>
            </a:r>
            <a:endParaRPr sz="60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 rotWithShape="1">
          <a:blip r:embed="rId4">
            <a:alphaModFix/>
          </a:blip>
          <a:srcRect b="6305" l="19312" r="24871" t="0"/>
          <a:stretch/>
        </p:blipFill>
        <p:spPr>
          <a:xfrm>
            <a:off x="2020738" y="162263"/>
            <a:ext cx="5102527" cy="481897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2"/>
          <p:cNvSpPr txBox="1"/>
          <p:nvPr/>
        </p:nvSpPr>
        <p:spPr>
          <a:xfrm>
            <a:off x="7015875" y="392150"/>
            <a:ext cx="20229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範例:</a:t>
            </a: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兔子</a:t>
            </a:r>
            <a:endParaRPr sz="2700">
              <a:solidFill>
                <a:srgbClr val="FF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3"/>
          <p:cNvSpPr txBox="1"/>
          <p:nvPr/>
        </p:nvSpPr>
        <p:spPr>
          <a:xfrm>
            <a:off x="7015875" y="392150"/>
            <a:ext cx="2022900" cy="5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範例:</a:t>
            </a:r>
            <a:r>
              <a:rPr lang="zh-TW" sz="2700">
                <a:solidFill>
                  <a:srgbClr val="FF00FF"/>
                </a:solidFill>
                <a:latin typeface="DFKai-SB"/>
                <a:ea typeface="DFKai-SB"/>
                <a:cs typeface="DFKai-SB"/>
                <a:sym typeface="DFKai-SB"/>
              </a:rPr>
              <a:t>章魚</a:t>
            </a:r>
            <a:endParaRPr sz="2700">
              <a:solidFill>
                <a:srgbClr val="FF00FF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292" name="Google Shape;29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0750" y="162275"/>
            <a:ext cx="5102525" cy="4780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86863">
            <a:off x="5678410" y="2128187"/>
            <a:ext cx="3636454" cy="363642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4"/>
          <p:cNvSpPr txBox="1"/>
          <p:nvPr/>
        </p:nvSpPr>
        <p:spPr>
          <a:xfrm>
            <a:off x="2132975" y="1626025"/>
            <a:ext cx="5069400" cy="1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5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製作背景圖</a:t>
            </a:r>
            <a:endParaRPr sz="52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00" name="Google Shape;300;p44"/>
          <p:cNvSpPr txBox="1"/>
          <p:nvPr/>
        </p:nvSpPr>
        <p:spPr>
          <a:xfrm>
            <a:off x="478250" y="3185100"/>
            <a:ext cx="59205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>
                <a:latin typeface="DFKai-SB"/>
                <a:ea typeface="DFKai-SB"/>
                <a:cs typeface="DFKai-SB"/>
                <a:sym typeface="DFKai-SB"/>
              </a:rPr>
              <a:t>畫出好看的背景吧!</a:t>
            </a:r>
            <a:endParaRPr sz="3100"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100">
                <a:latin typeface="DFKai-SB"/>
                <a:ea typeface="DFKai-SB"/>
                <a:cs typeface="DFKai-SB"/>
                <a:sym typeface="DFKai-SB"/>
              </a:rPr>
              <a:t>你覺得你的粽子會出現在哪裡呢？</a:t>
            </a:r>
            <a:endParaRPr sz="31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6" y="0"/>
            <a:ext cx="91417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86863">
            <a:off x="5678410" y="2128187"/>
            <a:ext cx="3636454" cy="3636427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6"/>
          <p:cNvSpPr txBox="1"/>
          <p:nvPr/>
        </p:nvSpPr>
        <p:spPr>
          <a:xfrm>
            <a:off x="2132975" y="1626025"/>
            <a:ext cx="5069400" cy="1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2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16" name="Google Shape;316;p46"/>
          <p:cNvSpPr txBox="1"/>
          <p:nvPr/>
        </p:nvSpPr>
        <p:spPr>
          <a:xfrm>
            <a:off x="478250" y="3185100"/>
            <a:ext cx="59205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200" y="365425"/>
            <a:ext cx="4772100" cy="34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0350" y="296400"/>
            <a:ext cx="4043300" cy="35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86863">
            <a:off x="5678410" y="2128187"/>
            <a:ext cx="3636454" cy="3636427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7"/>
          <p:cNvSpPr txBox="1"/>
          <p:nvPr/>
        </p:nvSpPr>
        <p:spPr>
          <a:xfrm>
            <a:off x="2132975" y="1626025"/>
            <a:ext cx="5069400" cy="11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5200">
                <a:solidFill>
                  <a:schemeClr val="dk1"/>
                </a:solidFill>
                <a:latin typeface="DFKai-SB"/>
                <a:ea typeface="DFKai-SB"/>
                <a:cs typeface="DFKai-SB"/>
                <a:sym typeface="DFKai-SB"/>
              </a:rPr>
              <a:t>作品分享</a:t>
            </a:r>
            <a:endParaRPr sz="5200"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26" name="Google Shape;326;p47"/>
          <p:cNvSpPr txBox="1"/>
          <p:nvPr/>
        </p:nvSpPr>
        <p:spPr>
          <a:xfrm>
            <a:off x="478250" y="3185100"/>
            <a:ext cx="59205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>
            <p:ph type="ctrTitle"/>
          </p:nvPr>
        </p:nvSpPr>
        <p:spPr>
          <a:xfrm>
            <a:off x="31170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北部粽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232325"/>
            <a:ext cx="4038425" cy="3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>
            <p:ph type="ctrTitle"/>
          </p:nvPr>
        </p:nvSpPr>
        <p:spPr>
          <a:xfrm flipH="1">
            <a:off x="4717281" y="1232380"/>
            <a:ext cx="40383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用料方面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和油飯類似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粽葉多使用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筍殼葉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latin typeface="DFKai-SB"/>
                <a:ea typeface="DFKai-SB"/>
                <a:cs typeface="DFKai-SB"/>
                <a:sym typeface="DFKai-SB"/>
              </a:rPr>
              <a:t>烹飪手法為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先炒再蒸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口感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較Q彈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>
            <p:ph type="ctrTitle"/>
          </p:nvPr>
        </p:nvSpPr>
        <p:spPr>
          <a:xfrm>
            <a:off x="31170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南部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38" y="1232400"/>
            <a:ext cx="4038425" cy="34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>
            <p:ph type="ctrTitle"/>
          </p:nvPr>
        </p:nvSpPr>
        <p:spPr>
          <a:xfrm flipH="1">
            <a:off x="4717281" y="1232380"/>
            <a:ext cx="40383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用料方面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較豪爽大方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粽葉多使用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竹葉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latin typeface="DFKai-SB"/>
                <a:ea typeface="DFKai-SB"/>
                <a:cs typeface="DFKai-SB"/>
                <a:sym typeface="DFKai-SB"/>
              </a:rPr>
              <a:t>烹飪手法為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生米水煮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SzPts val="2900"/>
              <a:buFont typeface="DFKai-SB"/>
              <a:buChar char="●"/>
            </a:pPr>
            <a:r>
              <a:rPr lang="zh-TW" sz="2900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口感</a:t>
            </a:r>
            <a:r>
              <a:rPr lang="zh-TW" sz="2900">
                <a:solidFill>
                  <a:srgbClr val="FF0000"/>
                </a:solidFill>
                <a:latin typeface="DFKai-SB"/>
                <a:ea typeface="DFKai-SB"/>
                <a:cs typeface="DFKai-SB"/>
                <a:sym typeface="DFKai-SB"/>
              </a:rPr>
              <a:t>較軟綿</a:t>
            </a:r>
            <a:endParaRPr sz="2900">
              <a:solidFill>
                <a:srgbClr val="FF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/>
          <p:nvPr>
            <p:ph type="ctrTitle"/>
          </p:nvPr>
        </p:nvSpPr>
        <p:spPr>
          <a:xfrm>
            <a:off x="255285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鹼粽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4">
            <a:alphaModFix/>
          </a:blip>
          <a:srcRect b="6688" l="0" r="0" t="6679"/>
          <a:stretch/>
        </p:blipFill>
        <p:spPr>
          <a:xfrm>
            <a:off x="2552788" y="1232325"/>
            <a:ext cx="4038424" cy="34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 rotWithShape="1">
          <a:blip r:embed="rId4">
            <a:alphaModFix/>
          </a:blip>
          <a:srcRect b="0" l="4783" r="4783" t="0"/>
          <a:stretch/>
        </p:blipFill>
        <p:spPr>
          <a:xfrm>
            <a:off x="2552782" y="1232325"/>
            <a:ext cx="4038425" cy="34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>
            <p:ph type="ctrTitle"/>
          </p:nvPr>
        </p:nvSpPr>
        <p:spPr>
          <a:xfrm>
            <a:off x="255285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冰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/>
          <p:nvPr>
            <p:ph type="ctrTitle"/>
          </p:nvPr>
        </p:nvSpPr>
        <p:spPr>
          <a:xfrm>
            <a:off x="2552800" y="0"/>
            <a:ext cx="4038300" cy="12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DFKai-SB"/>
                <a:ea typeface="DFKai-SB"/>
                <a:cs typeface="DFKai-SB"/>
                <a:sym typeface="DFKai-SB"/>
              </a:rPr>
              <a:t>粿</a:t>
            </a:r>
            <a:r>
              <a:rPr lang="zh-TW">
                <a:latin typeface="DFKai-SB"/>
                <a:ea typeface="DFKai-SB"/>
                <a:cs typeface="DFKai-SB"/>
                <a:sym typeface="DFKai-SB"/>
              </a:rPr>
              <a:t>粽</a:t>
            </a:r>
            <a:endParaRPr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 rotWithShape="1">
          <a:blip r:embed="rId4">
            <a:alphaModFix/>
          </a:blip>
          <a:srcRect b="6688" l="0" r="0" t="6679"/>
          <a:stretch/>
        </p:blipFill>
        <p:spPr>
          <a:xfrm>
            <a:off x="2552788" y="1315775"/>
            <a:ext cx="4038423" cy="349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