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6" r:id="rId3"/>
    <p:sldId id="258" r:id="rId4"/>
    <p:sldId id="259" r:id="rId5"/>
    <p:sldId id="260" r:id="rId6"/>
    <p:sldId id="261" r:id="rId7"/>
    <p:sldId id="264" r:id="rId8"/>
    <p:sldId id="262" r:id="rId9"/>
    <p:sldId id="263" r:id="rId10"/>
    <p:sldId id="265" r:id="rId11"/>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34" autoAdjust="0"/>
    <p:restoredTop sz="94660"/>
  </p:normalViewPr>
  <p:slideViewPr>
    <p:cSldViewPr snapToGrid="0">
      <p:cViewPr varScale="1">
        <p:scale>
          <a:sx n="60" d="100"/>
          <a:sy n="60" d="100"/>
        </p:scale>
        <p:origin x="42"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F22E3C-CC77-478B-BC62-E8667EE52FF0}" type="datetimeFigureOut">
              <a:rPr lang="zh-TW" altLang="en-US" smtClean="0"/>
              <a:t>2020/11/11</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5DE326-7B88-4C89-88CF-378A8A8AA026}" type="slidenum">
              <a:rPr lang="zh-TW" altLang="en-US" smtClean="0"/>
              <a:t>‹#›</a:t>
            </a:fld>
            <a:endParaRPr lang="zh-TW" altLang="en-US"/>
          </a:p>
        </p:txBody>
      </p:sp>
    </p:spTree>
    <p:extLst>
      <p:ext uri="{BB962C8B-B14F-4D97-AF65-F5344CB8AC3E}">
        <p14:creationId xmlns:p14="http://schemas.microsoft.com/office/powerpoint/2010/main" val="1246187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311A219-AFB3-4262-B118-BD901D2AE21C}" type="slidenum">
              <a:rPr lang="zh-CN" altLang="en-US" smtClean="0"/>
              <a:t>1</a:t>
            </a:fld>
            <a:endParaRPr lang="zh-CN" altLang="en-US"/>
          </a:p>
        </p:txBody>
      </p:sp>
    </p:spTree>
    <p:extLst>
      <p:ext uri="{BB962C8B-B14F-4D97-AF65-F5344CB8AC3E}">
        <p14:creationId xmlns:p14="http://schemas.microsoft.com/office/powerpoint/2010/main" val="3686960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4A778485-B758-47E5-BDBF-6ABEB45BB1DC}" type="datetimeFigureOut">
              <a:rPr lang="zh-TW" altLang="en-US" smtClean="0"/>
              <a:t>2020/11/11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A8F86B6-358B-4E25-B2B1-84929A4A1753}" type="slidenum">
              <a:rPr lang="zh-TW" altLang="en-US" smtClean="0"/>
              <a:t>‹#›</a:t>
            </a:fld>
            <a:endParaRPr lang="zh-TW" altLang="en-US"/>
          </a:p>
        </p:txBody>
      </p:sp>
    </p:spTree>
    <p:extLst>
      <p:ext uri="{BB962C8B-B14F-4D97-AF65-F5344CB8AC3E}">
        <p14:creationId xmlns:p14="http://schemas.microsoft.com/office/powerpoint/2010/main" val="1494319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A778485-B758-47E5-BDBF-6ABEB45BB1DC}" type="datetimeFigureOut">
              <a:rPr lang="zh-TW" altLang="en-US" smtClean="0"/>
              <a:t>2020/11/11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A8F86B6-358B-4E25-B2B1-84929A4A1753}" type="slidenum">
              <a:rPr lang="zh-TW" altLang="en-US" smtClean="0"/>
              <a:t>‹#›</a:t>
            </a:fld>
            <a:endParaRPr lang="zh-TW" altLang="en-US"/>
          </a:p>
        </p:txBody>
      </p:sp>
    </p:spTree>
    <p:extLst>
      <p:ext uri="{BB962C8B-B14F-4D97-AF65-F5344CB8AC3E}">
        <p14:creationId xmlns:p14="http://schemas.microsoft.com/office/powerpoint/2010/main" val="2274628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A778485-B758-47E5-BDBF-6ABEB45BB1DC}" type="datetimeFigureOut">
              <a:rPr lang="zh-TW" altLang="en-US" smtClean="0"/>
              <a:t>2020/11/11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A8F86B6-358B-4E25-B2B1-84929A4A1753}" type="slidenum">
              <a:rPr lang="zh-TW" altLang="en-US" smtClean="0"/>
              <a:t>‹#›</a:t>
            </a:fld>
            <a:endParaRPr lang="zh-TW" altLang="en-US"/>
          </a:p>
        </p:txBody>
      </p:sp>
    </p:spTree>
    <p:extLst>
      <p:ext uri="{BB962C8B-B14F-4D97-AF65-F5344CB8AC3E}">
        <p14:creationId xmlns:p14="http://schemas.microsoft.com/office/powerpoint/2010/main" val="3725828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A778485-B758-47E5-BDBF-6ABEB45BB1DC}" type="datetimeFigureOut">
              <a:rPr lang="zh-TW" altLang="en-US" smtClean="0"/>
              <a:t>2020/11/11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A8F86B6-358B-4E25-B2B1-84929A4A1753}" type="slidenum">
              <a:rPr lang="zh-TW" altLang="en-US" smtClean="0"/>
              <a:t>‹#›</a:t>
            </a:fld>
            <a:endParaRPr lang="zh-TW" altLang="en-US"/>
          </a:p>
        </p:txBody>
      </p:sp>
    </p:spTree>
    <p:extLst>
      <p:ext uri="{BB962C8B-B14F-4D97-AF65-F5344CB8AC3E}">
        <p14:creationId xmlns:p14="http://schemas.microsoft.com/office/powerpoint/2010/main" val="54261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4A778485-B758-47E5-BDBF-6ABEB45BB1DC}" type="datetimeFigureOut">
              <a:rPr lang="zh-TW" altLang="en-US" smtClean="0"/>
              <a:t>2020/11/11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A8F86B6-358B-4E25-B2B1-84929A4A1753}" type="slidenum">
              <a:rPr lang="zh-TW" altLang="en-US" smtClean="0"/>
              <a:t>‹#›</a:t>
            </a:fld>
            <a:endParaRPr lang="zh-TW" altLang="en-US"/>
          </a:p>
        </p:txBody>
      </p:sp>
    </p:spTree>
    <p:extLst>
      <p:ext uri="{BB962C8B-B14F-4D97-AF65-F5344CB8AC3E}">
        <p14:creationId xmlns:p14="http://schemas.microsoft.com/office/powerpoint/2010/main" val="2511453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4A778485-B758-47E5-BDBF-6ABEB45BB1DC}" type="datetimeFigureOut">
              <a:rPr lang="zh-TW" altLang="en-US" smtClean="0"/>
              <a:t>2020/11/11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A8F86B6-358B-4E25-B2B1-84929A4A1753}" type="slidenum">
              <a:rPr lang="zh-TW" altLang="en-US" smtClean="0"/>
              <a:t>‹#›</a:t>
            </a:fld>
            <a:endParaRPr lang="zh-TW" altLang="en-US"/>
          </a:p>
        </p:txBody>
      </p:sp>
    </p:spTree>
    <p:extLst>
      <p:ext uri="{BB962C8B-B14F-4D97-AF65-F5344CB8AC3E}">
        <p14:creationId xmlns:p14="http://schemas.microsoft.com/office/powerpoint/2010/main" val="2096099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4A778485-B758-47E5-BDBF-6ABEB45BB1DC}" type="datetimeFigureOut">
              <a:rPr lang="zh-TW" altLang="en-US" smtClean="0"/>
              <a:t>2020/11/11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EA8F86B6-358B-4E25-B2B1-84929A4A1753}" type="slidenum">
              <a:rPr lang="zh-TW" altLang="en-US" smtClean="0"/>
              <a:t>‹#›</a:t>
            </a:fld>
            <a:endParaRPr lang="zh-TW" altLang="en-US"/>
          </a:p>
        </p:txBody>
      </p:sp>
    </p:spTree>
    <p:extLst>
      <p:ext uri="{BB962C8B-B14F-4D97-AF65-F5344CB8AC3E}">
        <p14:creationId xmlns:p14="http://schemas.microsoft.com/office/powerpoint/2010/main" val="2125335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4A778485-B758-47E5-BDBF-6ABEB45BB1DC}" type="datetimeFigureOut">
              <a:rPr lang="zh-TW" altLang="en-US" smtClean="0"/>
              <a:t>2020/11/11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EA8F86B6-358B-4E25-B2B1-84929A4A1753}" type="slidenum">
              <a:rPr lang="zh-TW" altLang="en-US" smtClean="0"/>
              <a:t>‹#›</a:t>
            </a:fld>
            <a:endParaRPr lang="zh-TW" altLang="en-US"/>
          </a:p>
        </p:txBody>
      </p:sp>
    </p:spTree>
    <p:extLst>
      <p:ext uri="{BB962C8B-B14F-4D97-AF65-F5344CB8AC3E}">
        <p14:creationId xmlns:p14="http://schemas.microsoft.com/office/powerpoint/2010/main" val="1439041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4A778485-B758-47E5-BDBF-6ABEB45BB1DC}" type="datetimeFigureOut">
              <a:rPr lang="zh-TW" altLang="en-US" smtClean="0"/>
              <a:t>2020/11/11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EA8F86B6-358B-4E25-B2B1-84929A4A1753}" type="slidenum">
              <a:rPr lang="zh-TW" altLang="en-US" smtClean="0"/>
              <a:t>‹#›</a:t>
            </a:fld>
            <a:endParaRPr lang="zh-TW" altLang="en-US"/>
          </a:p>
        </p:txBody>
      </p:sp>
    </p:spTree>
    <p:extLst>
      <p:ext uri="{BB962C8B-B14F-4D97-AF65-F5344CB8AC3E}">
        <p14:creationId xmlns:p14="http://schemas.microsoft.com/office/powerpoint/2010/main" val="251834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A778485-B758-47E5-BDBF-6ABEB45BB1DC}" type="datetimeFigureOut">
              <a:rPr lang="zh-TW" altLang="en-US" smtClean="0"/>
              <a:t>2020/11/11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A8F86B6-358B-4E25-B2B1-84929A4A1753}" type="slidenum">
              <a:rPr lang="zh-TW" altLang="en-US" smtClean="0"/>
              <a:t>‹#›</a:t>
            </a:fld>
            <a:endParaRPr lang="zh-TW" altLang="en-US"/>
          </a:p>
        </p:txBody>
      </p:sp>
    </p:spTree>
    <p:extLst>
      <p:ext uri="{BB962C8B-B14F-4D97-AF65-F5344CB8AC3E}">
        <p14:creationId xmlns:p14="http://schemas.microsoft.com/office/powerpoint/2010/main" val="838072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A778485-B758-47E5-BDBF-6ABEB45BB1DC}" type="datetimeFigureOut">
              <a:rPr lang="zh-TW" altLang="en-US" smtClean="0"/>
              <a:t>2020/11/11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A8F86B6-358B-4E25-B2B1-84929A4A1753}" type="slidenum">
              <a:rPr lang="zh-TW" altLang="en-US" smtClean="0"/>
              <a:t>‹#›</a:t>
            </a:fld>
            <a:endParaRPr lang="zh-TW" altLang="en-US"/>
          </a:p>
        </p:txBody>
      </p:sp>
    </p:spTree>
    <p:extLst>
      <p:ext uri="{BB962C8B-B14F-4D97-AF65-F5344CB8AC3E}">
        <p14:creationId xmlns:p14="http://schemas.microsoft.com/office/powerpoint/2010/main" val="1553258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78485-B758-47E5-BDBF-6ABEB45BB1DC}" type="datetimeFigureOut">
              <a:rPr lang="zh-TW" altLang="en-US" smtClean="0"/>
              <a:t>2020/11/11</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8F86B6-358B-4E25-B2B1-84929A4A1753}" type="slidenum">
              <a:rPr lang="zh-TW" altLang="en-US" smtClean="0"/>
              <a:t>‹#›</a:t>
            </a:fld>
            <a:endParaRPr lang="zh-TW" altLang="en-US"/>
          </a:p>
        </p:txBody>
      </p:sp>
    </p:spTree>
    <p:extLst>
      <p:ext uri="{BB962C8B-B14F-4D97-AF65-F5344CB8AC3E}">
        <p14:creationId xmlns:p14="http://schemas.microsoft.com/office/powerpoint/2010/main" val="2522371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youtu.be/E46_veB0DPU" TargetMode="External"/><Relationship Id="rId13" Type="http://schemas.openxmlformats.org/officeDocument/2006/relationships/hyperlink" Target="https://m.youtube.com/watch?v=RJ4pIO2tDJQ" TargetMode="External"/><Relationship Id="rId3" Type="http://schemas.openxmlformats.org/officeDocument/2006/relationships/hyperlink" Target="https://m.youtube.com/channel/UCvUb3WvnIacHKeRuM-A2btQ/featured" TargetMode="External"/><Relationship Id="rId7" Type="http://schemas.openxmlformats.org/officeDocument/2006/relationships/hyperlink" Target="https://m.youtube.com/watch?v=oOJKetnM0IU" TargetMode="External"/><Relationship Id="rId12" Type="http://schemas.openxmlformats.org/officeDocument/2006/relationships/hyperlink" Target="https://m.youtube.com/watch?v=Mwa0_nE9H7A" TargetMode="External"/><Relationship Id="rId2" Type="http://schemas.openxmlformats.org/officeDocument/2006/relationships/hyperlink" Target="https://m.youtube.com/channel/UCSs4A6HYKmHA2MG_0z-F0xw" TargetMode="External"/><Relationship Id="rId1" Type="http://schemas.openxmlformats.org/officeDocument/2006/relationships/slideLayout" Target="../slideLayouts/slideLayout2.xml"/><Relationship Id="rId6" Type="http://schemas.openxmlformats.org/officeDocument/2006/relationships/hyperlink" Target="https://m.youtube.com/watch?v=7MFly82e46Q" TargetMode="External"/><Relationship Id="rId11" Type="http://schemas.openxmlformats.org/officeDocument/2006/relationships/hyperlink" Target="https://m.youtube.com/watch?v=fI1eSsQm_Vs" TargetMode="External"/><Relationship Id="rId5" Type="http://schemas.openxmlformats.org/officeDocument/2006/relationships/hyperlink" Target="https://youtu.be/aSwK_ZdQfy4" TargetMode="External"/><Relationship Id="rId10" Type="http://schemas.openxmlformats.org/officeDocument/2006/relationships/hyperlink" Target="https://m.youtube.com/watch?v=g-wCpEZBEdw" TargetMode="External"/><Relationship Id="rId4" Type="http://schemas.openxmlformats.org/officeDocument/2006/relationships/hyperlink" Target="https://m.youtube.com/watch?v=aBTDvlteZcs" TargetMode="External"/><Relationship Id="rId9" Type="http://schemas.openxmlformats.org/officeDocument/2006/relationships/hyperlink" Target="https://m.youtube.com/watch?v=5WeA5mNbcJQ"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tw.noxinfluencer.com/" TargetMode="External"/><Relationship Id="rId1" Type="http://schemas.openxmlformats.org/officeDocument/2006/relationships/slideLayout" Target="../slideLayouts/slideLayout2.xml"/><Relationship Id="rId6" Type="http://schemas.openxmlformats.org/officeDocument/2006/relationships/hyperlink" Target="https://tw.noxinfluencer.com/youtube/channel/UCSs4A6HYKmHA2MG_0z-F0xw" TargetMode="External"/><Relationship Id="rId5" Type="http://schemas.openxmlformats.org/officeDocument/2006/relationships/image" Target="../media/image4.png"/><Relationship Id="rId4" Type="http://schemas.openxmlformats.org/officeDocument/2006/relationships/hyperlink" Target="https://tw.noxinfluencer.com/youtube/channel/UCvUb3WvnIacHKeRuM-A2btQ"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直角三角形 11"/>
          <p:cNvSpPr/>
          <p:nvPr/>
        </p:nvSpPr>
        <p:spPr>
          <a:xfrm flipH="1">
            <a:off x="3505199" y="5629274"/>
            <a:ext cx="8755236" cy="1228725"/>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1">
              <a:latin typeface="Microsoft JhengHei" panose="020B0604030504040204" pitchFamily="34" charset="-120"/>
              <a:ea typeface="Microsoft JhengHei" panose="020B0604030504040204" pitchFamily="34" charset="-120"/>
            </a:endParaRPr>
          </a:p>
        </p:txBody>
      </p:sp>
      <p:sp>
        <p:nvSpPr>
          <p:cNvPr id="13" name="直角三角形 12"/>
          <p:cNvSpPr/>
          <p:nvPr/>
        </p:nvSpPr>
        <p:spPr>
          <a:xfrm>
            <a:off x="0" y="3900488"/>
            <a:ext cx="8340898" cy="2957512"/>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1">
              <a:latin typeface="Microsoft JhengHei" panose="020B0604030504040204" pitchFamily="34" charset="-120"/>
              <a:ea typeface="Microsoft JhengHei" panose="020B0604030504040204" pitchFamily="34" charset="-120"/>
            </a:endParaRPr>
          </a:p>
        </p:txBody>
      </p:sp>
      <p:pic>
        <p:nvPicPr>
          <p:cNvPr id="14" name="图片 3"/>
          <p:cNvPicPr>
            <a:picLocks noChangeAspect="1"/>
          </p:cNvPicPr>
          <p:nvPr/>
        </p:nvPicPr>
        <p:blipFill rotWithShape="1">
          <a:blip r:embed="rId3" cstate="screen"/>
          <a:srcRect/>
          <a:stretch>
            <a:fillRect/>
          </a:stretch>
        </p:blipFill>
        <p:spPr>
          <a:xfrm>
            <a:off x="4489796" y="0"/>
            <a:ext cx="7702204" cy="1508760"/>
          </a:xfrm>
          <a:prstGeom prst="rect">
            <a:avLst/>
          </a:prstGeom>
        </p:spPr>
      </p:pic>
      <p:pic>
        <p:nvPicPr>
          <p:cNvPr id="15" name="图片 4"/>
          <p:cNvPicPr>
            <a:picLocks noChangeAspect="1"/>
          </p:cNvPicPr>
          <p:nvPr/>
        </p:nvPicPr>
        <p:blipFill rotWithShape="1">
          <a:blip r:embed="rId4" cstate="screen"/>
          <a:srcRect t="20800" r="52969"/>
          <a:stretch>
            <a:fillRect/>
          </a:stretch>
        </p:blipFill>
        <p:spPr>
          <a:xfrm>
            <a:off x="-1" y="4114800"/>
            <a:ext cx="6255327" cy="2743200"/>
          </a:xfrm>
          <a:prstGeom prst="rect">
            <a:avLst/>
          </a:prstGeom>
        </p:spPr>
      </p:pic>
      <p:sp>
        <p:nvSpPr>
          <p:cNvPr id="16" name="文本框 8"/>
          <p:cNvSpPr txBox="1"/>
          <p:nvPr/>
        </p:nvSpPr>
        <p:spPr>
          <a:xfrm>
            <a:off x="-1" y="2274837"/>
            <a:ext cx="12192001" cy="830997"/>
          </a:xfrm>
          <a:prstGeom prst="rect">
            <a:avLst/>
          </a:prstGeom>
          <a:noFill/>
        </p:spPr>
        <p:txBody>
          <a:bodyPr wrap="square" rtlCol="0" anchor="ctr">
            <a:spAutoFit/>
          </a:bodyPr>
          <a:lstStyle/>
          <a:p>
            <a:pPr algn="ctr"/>
            <a:r>
              <a:rPr kumimoji="1" lang="zh-TW" altLang="en-US" sz="4800" b="1" dirty="0">
                <a:ln>
                  <a:solidFill>
                    <a:srgbClr val="0070C0"/>
                  </a:solidFill>
                </a:ln>
                <a:solidFill>
                  <a:srgbClr val="00B0F0"/>
                </a:solidFill>
                <a:latin typeface="Microsoft JhengHei" panose="020B0604030504040204" pitchFamily="34" charset="-120"/>
                <a:ea typeface="Microsoft JhengHei" panose="020B0604030504040204" pitchFamily="34" charset="-120"/>
                <a:cs typeface="微软雅黑" panose="020B0503020204020204" charset="-122"/>
              </a:rPr>
              <a:t>李永樂和兔肉菌影片內容及表現方式之比較</a:t>
            </a:r>
            <a:endParaRPr kumimoji="1" sz="4800" b="1" dirty="0">
              <a:ln>
                <a:solidFill>
                  <a:srgbClr val="0070C0"/>
                </a:solidFill>
              </a:ln>
              <a:solidFill>
                <a:srgbClr val="00B0F0"/>
              </a:solidFill>
              <a:latin typeface="Microsoft JhengHei" panose="020B0604030504040204" pitchFamily="34" charset="-120"/>
              <a:ea typeface="Microsoft JhengHei" panose="020B0604030504040204" pitchFamily="34" charset="-120"/>
              <a:cs typeface="微软雅黑" panose="020B0503020204020204" charset="-122"/>
            </a:endParaRPr>
          </a:p>
        </p:txBody>
      </p:sp>
      <p:sp>
        <p:nvSpPr>
          <p:cNvPr id="17" name="矩形 16"/>
          <p:cNvSpPr/>
          <p:nvPr/>
        </p:nvSpPr>
        <p:spPr>
          <a:xfrm>
            <a:off x="1473055" y="10264077"/>
            <a:ext cx="7413015" cy="415498"/>
          </a:xfrm>
          <a:prstGeom prst="rect">
            <a:avLst/>
          </a:prstGeom>
        </p:spPr>
        <p:txBody>
          <a:bodyPr wrap="square">
            <a:spAutoFit/>
          </a:bodyPr>
          <a:lstStyle/>
          <a:p>
            <a:pPr algn="ctr"/>
            <a:r>
              <a:rPr lang="en-US" altLang="zh-CN" sz="1050" b="1" i="0" dirty="0">
                <a:solidFill>
                  <a:schemeClr val="bg1">
                    <a:lumMod val="50000"/>
                  </a:schemeClr>
                </a:solidFill>
                <a:effectLst/>
                <a:latin typeface="Microsoft JhengHei" panose="020B0604030504040204" pitchFamily="34" charset="-120"/>
                <a:ea typeface="Microsoft JhengHei" panose="020B0604030504040204" pitchFamily="34" charset="-120"/>
              </a:rPr>
              <a:t>To the world you may be one person, but to one person you may be the worldTo the world you may be one person, but to one person you may be the worldTo the world you may be one person</a:t>
            </a:r>
            <a:endParaRPr lang="zh-CN" altLang="en-US" sz="1050" b="1" dirty="0">
              <a:solidFill>
                <a:schemeClr val="bg1">
                  <a:lumMod val="50000"/>
                </a:schemeClr>
              </a:solidFill>
              <a:latin typeface="Microsoft JhengHei" panose="020B0604030504040204" pitchFamily="34" charset="-120"/>
              <a:ea typeface="Microsoft JhengHei" panose="020B0604030504040204" pitchFamily="34" charset="-120"/>
            </a:endParaRPr>
          </a:p>
        </p:txBody>
      </p:sp>
      <p:sp>
        <p:nvSpPr>
          <p:cNvPr id="18" name="文本框 10"/>
          <p:cNvSpPr txBox="1"/>
          <p:nvPr/>
        </p:nvSpPr>
        <p:spPr>
          <a:xfrm>
            <a:off x="4573615" y="3541934"/>
            <a:ext cx="184731" cy="307777"/>
          </a:xfrm>
          <a:prstGeom prst="rect">
            <a:avLst/>
          </a:prstGeom>
          <a:noFill/>
        </p:spPr>
        <p:txBody>
          <a:bodyPr wrap="none" rtlCol="0">
            <a:spAutoFit/>
          </a:bodyPr>
          <a:lstStyle/>
          <a:p>
            <a:endParaRPr kumimoji="1" lang="zh-CN" altLang="en-US" sz="1400" b="1" dirty="0">
              <a:solidFill>
                <a:schemeClr val="tx1">
                  <a:lumMod val="75000"/>
                  <a:lumOff val="25000"/>
                </a:schemeClr>
              </a:solidFill>
              <a:latin typeface="Microsoft JhengHei" panose="020B0604030504040204" pitchFamily="34" charset="-120"/>
              <a:ea typeface="Microsoft JhengHei" panose="020B0604030504040204" pitchFamily="34" charset="-120"/>
            </a:endParaRPr>
          </a:p>
        </p:txBody>
      </p:sp>
      <p:sp>
        <p:nvSpPr>
          <p:cNvPr id="19" name="文本框 8">
            <a:extLst>
              <a:ext uri="{FF2B5EF4-FFF2-40B4-BE49-F238E27FC236}">
                <a16:creationId xmlns:a16="http://schemas.microsoft.com/office/drawing/2014/main" xmlns="" id="{14D63612-8641-944A-A4B5-F94050365C18}"/>
              </a:ext>
            </a:extLst>
          </p:cNvPr>
          <p:cNvSpPr txBox="1"/>
          <p:nvPr/>
        </p:nvSpPr>
        <p:spPr>
          <a:xfrm rot="10800000" flipV="1">
            <a:off x="7882817" y="5951248"/>
            <a:ext cx="4053059" cy="584775"/>
          </a:xfrm>
          <a:prstGeom prst="rect">
            <a:avLst/>
          </a:prstGeom>
          <a:noFill/>
        </p:spPr>
        <p:txBody>
          <a:bodyPr wrap="square" rtlCol="0" anchor="ctr">
            <a:spAutoFit/>
          </a:bodyPr>
          <a:lstStyle/>
          <a:p>
            <a:pPr algn="ctr"/>
            <a:r>
              <a:rPr kumimoji="1" lang="en-US" altLang="zh-TW" sz="3200" b="1" dirty="0">
                <a:ln>
                  <a:solidFill>
                    <a:srgbClr val="00B0F0"/>
                  </a:solidFill>
                </a:ln>
                <a:solidFill>
                  <a:srgbClr val="0070C0"/>
                </a:solidFill>
                <a:latin typeface="Microsoft JhengHei" panose="020B0604030504040204" pitchFamily="34" charset="-120"/>
                <a:ea typeface="Microsoft JhengHei" panose="020B0604030504040204" pitchFamily="34" charset="-120"/>
                <a:cs typeface="微软雅黑" panose="020B0503020204020204" charset="-122"/>
              </a:rPr>
              <a:t>U10711017</a:t>
            </a:r>
            <a:r>
              <a:rPr kumimoji="1" lang="zh-TW" altLang="en-US" sz="3200" b="1" dirty="0">
                <a:ln>
                  <a:solidFill>
                    <a:srgbClr val="00B0F0"/>
                  </a:solidFill>
                </a:ln>
                <a:solidFill>
                  <a:srgbClr val="0070C0"/>
                </a:solidFill>
                <a:latin typeface="Microsoft JhengHei" panose="020B0604030504040204" pitchFamily="34" charset="-120"/>
                <a:ea typeface="Microsoft JhengHei" panose="020B0604030504040204" pitchFamily="34" charset="-120"/>
                <a:cs typeface="微软雅黑" panose="020B0503020204020204" charset="-122"/>
              </a:rPr>
              <a:t>   伍潔瑜</a:t>
            </a:r>
            <a:endParaRPr kumimoji="1" sz="3200" b="1" dirty="0">
              <a:ln>
                <a:solidFill>
                  <a:srgbClr val="00B0F0"/>
                </a:solidFill>
              </a:ln>
              <a:solidFill>
                <a:srgbClr val="0070C0"/>
              </a:solidFill>
              <a:latin typeface="Microsoft JhengHei" panose="020B0604030504040204" pitchFamily="34" charset="-120"/>
              <a:ea typeface="Microsoft JhengHei" panose="020B0604030504040204" pitchFamily="34" charset="-120"/>
              <a:cs typeface="微软雅黑" panose="020B0503020204020204" charset="-122"/>
            </a:endParaRPr>
          </a:p>
        </p:txBody>
      </p:sp>
    </p:spTree>
    <p:extLst>
      <p:ext uri="{BB962C8B-B14F-4D97-AF65-F5344CB8AC3E}">
        <p14:creationId xmlns:p14="http://schemas.microsoft.com/office/powerpoint/2010/main" val="36590118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直角三角形 1"/>
          <p:cNvSpPr/>
          <p:nvPr/>
        </p:nvSpPr>
        <p:spPr>
          <a:xfrm flipH="1">
            <a:off x="3505199" y="5629274"/>
            <a:ext cx="8755236" cy="1228725"/>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直角三角形 2"/>
          <p:cNvSpPr/>
          <p:nvPr/>
        </p:nvSpPr>
        <p:spPr>
          <a:xfrm>
            <a:off x="0" y="3900488"/>
            <a:ext cx="8340898" cy="2957512"/>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4" name="图片 3"/>
          <p:cNvPicPr>
            <a:picLocks noChangeAspect="1"/>
          </p:cNvPicPr>
          <p:nvPr/>
        </p:nvPicPr>
        <p:blipFill rotWithShape="1">
          <a:blip r:embed="rId2" cstate="screen"/>
          <a:srcRect/>
          <a:stretch>
            <a:fillRect/>
          </a:stretch>
        </p:blipFill>
        <p:spPr>
          <a:xfrm>
            <a:off x="4489796" y="0"/>
            <a:ext cx="7702204" cy="1508760"/>
          </a:xfrm>
          <a:prstGeom prst="rect">
            <a:avLst/>
          </a:prstGeom>
        </p:spPr>
      </p:pic>
      <p:pic>
        <p:nvPicPr>
          <p:cNvPr id="5" name="图片 4"/>
          <p:cNvPicPr>
            <a:picLocks noChangeAspect="1"/>
          </p:cNvPicPr>
          <p:nvPr/>
        </p:nvPicPr>
        <p:blipFill rotWithShape="1">
          <a:blip r:embed="rId3" cstate="screen"/>
          <a:srcRect t="20800" r="52969"/>
          <a:stretch>
            <a:fillRect/>
          </a:stretch>
        </p:blipFill>
        <p:spPr>
          <a:xfrm>
            <a:off x="-1" y="4114800"/>
            <a:ext cx="6255327" cy="2743200"/>
          </a:xfrm>
          <a:prstGeom prst="rect">
            <a:avLst/>
          </a:prstGeom>
        </p:spPr>
      </p:pic>
      <p:sp>
        <p:nvSpPr>
          <p:cNvPr id="6" name="文本框 8"/>
          <p:cNvSpPr txBox="1"/>
          <p:nvPr/>
        </p:nvSpPr>
        <p:spPr>
          <a:xfrm>
            <a:off x="2735788" y="2170868"/>
            <a:ext cx="4801314" cy="1015663"/>
          </a:xfrm>
          <a:prstGeom prst="rect">
            <a:avLst/>
          </a:prstGeom>
          <a:noFill/>
        </p:spPr>
        <p:txBody>
          <a:bodyPr wrap="none" rtlCol="0">
            <a:spAutoFit/>
          </a:bodyPr>
          <a:lstStyle/>
          <a:p>
            <a:r>
              <a:rPr kumimoji="1" lang="zh-CN" altLang="en-US" sz="6000" b="1" dirty="0">
                <a:ln w="22225">
                  <a:solidFill>
                    <a:srgbClr val="00B0F0"/>
                  </a:solidFill>
                  <a:prstDash val="solid"/>
                </a:ln>
                <a:solidFill>
                  <a:srgbClr val="0070C0"/>
                </a:solidFill>
                <a:latin typeface="Microsoft JhengHei" panose="020B0604030504040204" pitchFamily="34" charset="-120"/>
                <a:ea typeface="Microsoft JhengHei" panose="020B0604030504040204" pitchFamily="34" charset="-120"/>
                <a:cs typeface="微软雅黑" panose="020B0503020204020204" charset="-122"/>
              </a:rPr>
              <a:t>簡報到此結束</a:t>
            </a:r>
          </a:p>
        </p:txBody>
      </p:sp>
      <p:sp>
        <p:nvSpPr>
          <p:cNvPr id="7" name="文本框 8">
            <a:extLst>
              <a:ext uri="{FF2B5EF4-FFF2-40B4-BE49-F238E27FC236}">
                <a16:creationId xmlns:a16="http://schemas.microsoft.com/office/drawing/2014/main" xmlns="" id="{DA744653-53AF-AC49-BBA3-629428B38B1D}"/>
              </a:ext>
            </a:extLst>
          </p:cNvPr>
          <p:cNvSpPr txBox="1"/>
          <p:nvPr/>
        </p:nvSpPr>
        <p:spPr>
          <a:xfrm>
            <a:off x="5905886" y="3606968"/>
            <a:ext cx="3262432" cy="1015663"/>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kumimoji="1" lang="zh-CN" altLang="en-US" sz="6000" b="1" dirty="0">
                <a:ln w="22225">
                  <a:solidFill>
                    <a:srgbClr val="0070C0"/>
                  </a:solidFill>
                  <a:prstDash val="solid"/>
                </a:ln>
                <a:solidFill>
                  <a:srgbClr val="00B0F0"/>
                </a:solidFill>
                <a:latin typeface="Microsoft JhengHei" panose="020B0604030504040204" pitchFamily="34" charset="-120"/>
                <a:ea typeface="Microsoft JhengHei" panose="020B0604030504040204" pitchFamily="34" charset="-120"/>
                <a:cs typeface="微软雅黑" panose="020B0503020204020204" charset="-122"/>
              </a:rPr>
              <a:t>謝謝大家</a:t>
            </a:r>
          </a:p>
        </p:txBody>
      </p:sp>
    </p:spTree>
    <p:extLst>
      <p:ext uri="{BB962C8B-B14F-4D97-AF65-F5344CB8AC3E}">
        <p14:creationId xmlns:p14="http://schemas.microsoft.com/office/powerpoint/2010/main" val="206492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p:cNvSpPr/>
          <p:nvPr/>
        </p:nvSpPr>
        <p:spPr>
          <a:xfrm flipH="1">
            <a:off x="3505199" y="5629274"/>
            <a:ext cx="8755236" cy="1228725"/>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1">
              <a:latin typeface="Microsoft JhengHei" panose="020B0604030504040204" pitchFamily="34" charset="-120"/>
              <a:ea typeface="Microsoft JhengHei" panose="020B0604030504040204" pitchFamily="34" charset="-120"/>
            </a:endParaRPr>
          </a:p>
        </p:txBody>
      </p:sp>
      <p:sp>
        <p:nvSpPr>
          <p:cNvPr id="5" name="直角三角形 4"/>
          <p:cNvSpPr/>
          <p:nvPr/>
        </p:nvSpPr>
        <p:spPr>
          <a:xfrm>
            <a:off x="0" y="3900488"/>
            <a:ext cx="8340898" cy="2957512"/>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b="1" dirty="0">
              <a:latin typeface="Microsoft JhengHei" panose="020B0604030504040204" pitchFamily="34" charset="-120"/>
              <a:ea typeface="Microsoft JhengHei" panose="020B0604030504040204" pitchFamily="34" charset="-120"/>
            </a:endParaRPr>
          </a:p>
        </p:txBody>
      </p:sp>
      <p:grpSp>
        <p:nvGrpSpPr>
          <p:cNvPr id="6" name="组合 11"/>
          <p:cNvGrpSpPr/>
          <p:nvPr/>
        </p:nvGrpSpPr>
        <p:grpSpPr bwMode="auto">
          <a:xfrm>
            <a:off x="271254" y="514442"/>
            <a:ext cx="3523380" cy="735625"/>
            <a:chOff x="3886200" y="188686"/>
            <a:chExt cx="4699000" cy="979713"/>
          </a:xfrm>
        </p:grpSpPr>
        <p:sp>
          <p:nvSpPr>
            <p:cNvPr id="7" name="任意多边形 18"/>
            <p:cNvSpPr/>
            <p:nvPr/>
          </p:nvSpPr>
          <p:spPr>
            <a:xfrm>
              <a:off x="3886200" y="188686"/>
              <a:ext cx="4495800" cy="884595"/>
            </a:xfrm>
            <a:custGeom>
              <a:avLst/>
              <a:gdLst>
                <a:gd name="connsiteX0" fmla="*/ 0 w 4495800"/>
                <a:gd name="connsiteY0" fmla="*/ 285750 h 1981200"/>
                <a:gd name="connsiteX1" fmla="*/ 419100 w 4495800"/>
                <a:gd name="connsiteY1" fmla="*/ 1866900 h 1981200"/>
                <a:gd name="connsiteX2" fmla="*/ 4114800 w 4495800"/>
                <a:gd name="connsiteY2" fmla="*/ 1981200 h 1981200"/>
                <a:gd name="connsiteX3" fmla="*/ 4495800 w 4495800"/>
                <a:gd name="connsiteY3" fmla="*/ 0 h 1981200"/>
                <a:gd name="connsiteX4" fmla="*/ 0 w 4495800"/>
                <a:gd name="connsiteY4" fmla="*/ 285750 h 198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800" h="1981200">
                  <a:moveTo>
                    <a:pt x="0" y="285750"/>
                  </a:moveTo>
                  <a:lnTo>
                    <a:pt x="419100" y="1866900"/>
                  </a:lnTo>
                  <a:lnTo>
                    <a:pt x="4114800" y="1981200"/>
                  </a:lnTo>
                  <a:lnTo>
                    <a:pt x="4495800" y="0"/>
                  </a:lnTo>
                  <a:lnTo>
                    <a:pt x="0" y="28575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dirty="0">
                <a:latin typeface="Microsoft JhengHei" panose="020B0604030504040204" pitchFamily="34" charset="-120"/>
                <a:ea typeface="Microsoft JhengHei" panose="020B0604030504040204" pitchFamily="34" charset="-120"/>
              </a:endParaRPr>
            </a:p>
          </p:txBody>
        </p:sp>
        <p:sp>
          <p:nvSpPr>
            <p:cNvPr id="8" name="任意多边形 20"/>
            <p:cNvSpPr/>
            <p:nvPr/>
          </p:nvSpPr>
          <p:spPr>
            <a:xfrm>
              <a:off x="4089400" y="283804"/>
              <a:ext cx="4495800" cy="884595"/>
            </a:xfrm>
            <a:custGeom>
              <a:avLst/>
              <a:gdLst>
                <a:gd name="connsiteX0" fmla="*/ 0 w 4495800"/>
                <a:gd name="connsiteY0" fmla="*/ 285750 h 1981200"/>
                <a:gd name="connsiteX1" fmla="*/ 419100 w 4495800"/>
                <a:gd name="connsiteY1" fmla="*/ 1866900 h 1981200"/>
                <a:gd name="connsiteX2" fmla="*/ 4114800 w 4495800"/>
                <a:gd name="connsiteY2" fmla="*/ 1981200 h 1981200"/>
                <a:gd name="connsiteX3" fmla="*/ 4495800 w 4495800"/>
                <a:gd name="connsiteY3" fmla="*/ 0 h 1981200"/>
                <a:gd name="connsiteX4" fmla="*/ 0 w 4495800"/>
                <a:gd name="connsiteY4" fmla="*/ 285750 h 198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800" h="1981200">
                  <a:moveTo>
                    <a:pt x="0" y="285750"/>
                  </a:moveTo>
                  <a:lnTo>
                    <a:pt x="419100" y="1866900"/>
                  </a:lnTo>
                  <a:lnTo>
                    <a:pt x="4114800" y="1981200"/>
                  </a:lnTo>
                  <a:lnTo>
                    <a:pt x="4495800" y="0"/>
                  </a:lnTo>
                  <a:lnTo>
                    <a:pt x="0" y="285750"/>
                  </a:lnTo>
                  <a:close/>
                </a:path>
              </a:pathLst>
            </a:custGeom>
            <a:solidFill>
              <a:schemeClr val="accent1">
                <a:lumMod val="40000"/>
                <a:lumOff val="60000"/>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2400" b="1" dirty="0">
                  <a:latin typeface="Microsoft JhengHei" panose="020B0604030504040204" pitchFamily="34" charset="-120"/>
                  <a:ea typeface="Microsoft JhengHei" panose="020B0604030504040204" pitchFamily="34" charset="-120"/>
                </a:rPr>
                <a:t>目錄</a:t>
              </a:r>
              <a:r>
                <a:rPr lang="zh-CN" altLang="en-US" sz="2400" b="1" dirty="0">
                  <a:latin typeface="Microsoft JhengHei" panose="020B0604030504040204" pitchFamily="34" charset="-120"/>
                  <a:ea typeface="Microsoft JhengHei" panose="020B0604030504040204" pitchFamily="34" charset="-120"/>
                </a:rPr>
                <a:t> </a:t>
              </a:r>
              <a:r>
                <a:rPr lang="en-US" altLang="zh-CN" sz="2400" b="1" dirty="0">
                  <a:latin typeface="Microsoft JhengHei" panose="020B0604030504040204" pitchFamily="34" charset="-120"/>
                  <a:ea typeface="Microsoft JhengHei" panose="020B0604030504040204" pitchFamily="34" charset="-120"/>
                </a:rPr>
                <a:t>/</a:t>
              </a:r>
              <a:r>
                <a:rPr lang="en-US" altLang="zh-CN" sz="2300" b="1" dirty="0">
                  <a:latin typeface="Microsoft JhengHei" panose="020B0604030504040204" pitchFamily="34" charset="-120"/>
                  <a:ea typeface="Microsoft JhengHei" panose="020B0604030504040204" pitchFamily="34" charset="-120"/>
                </a:rPr>
                <a:t>CONTENTS</a:t>
              </a:r>
              <a:endParaRPr lang="zh-CN" altLang="en-US" sz="2300" b="1" dirty="0">
                <a:latin typeface="Microsoft JhengHei" panose="020B0604030504040204" pitchFamily="34" charset="-120"/>
                <a:ea typeface="Microsoft JhengHei" panose="020B0604030504040204" pitchFamily="34" charset="-120"/>
              </a:endParaRPr>
            </a:p>
          </p:txBody>
        </p:sp>
      </p:grpSp>
      <p:sp>
        <p:nvSpPr>
          <p:cNvPr id="9" name="椭圆 5"/>
          <p:cNvSpPr/>
          <p:nvPr/>
        </p:nvSpPr>
        <p:spPr>
          <a:xfrm>
            <a:off x="1864630" y="2585352"/>
            <a:ext cx="1495272" cy="1495354"/>
          </a:xfrm>
          <a:prstGeom prst="ellipse">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r>
              <a:rPr lang="en-US" altLang="zh-TW" sz="4000" b="1" dirty="0">
                <a:latin typeface="Microsoft JhengHei" panose="020B0604030504040204" pitchFamily="34" charset="-120"/>
                <a:ea typeface="Microsoft JhengHei" panose="020B0604030504040204" pitchFamily="34" charset="-120"/>
              </a:rPr>
              <a:t>01</a:t>
            </a:r>
            <a:endParaRPr lang="zh-CN" altLang="en-US" sz="4000" b="1" dirty="0">
              <a:latin typeface="Microsoft JhengHei" panose="020B0604030504040204" pitchFamily="34" charset="-120"/>
              <a:ea typeface="Microsoft JhengHei" panose="020B0604030504040204" pitchFamily="34" charset="-120"/>
            </a:endParaRPr>
          </a:p>
        </p:txBody>
      </p:sp>
      <p:sp>
        <p:nvSpPr>
          <p:cNvPr id="10" name="椭圆 6"/>
          <p:cNvSpPr/>
          <p:nvPr/>
        </p:nvSpPr>
        <p:spPr>
          <a:xfrm>
            <a:off x="5537587" y="3235892"/>
            <a:ext cx="1495272" cy="1495354"/>
          </a:xfrm>
          <a:prstGeom prst="ellipse">
            <a:avLst/>
          </a:prstGeom>
          <a:solidFill>
            <a:srgbClr val="58C4B8"/>
          </a:solidFill>
          <a:ln>
            <a:solidFill>
              <a:srgbClr val="58C4B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lvl="0" algn="ctr"/>
            <a:r>
              <a:rPr lang="en-US" altLang="zh-TW" sz="4000" b="1" dirty="0">
                <a:solidFill>
                  <a:prstClr val="white"/>
                </a:solidFill>
                <a:latin typeface="Microsoft JhengHei" panose="020B0604030504040204" pitchFamily="34" charset="-120"/>
                <a:ea typeface="Microsoft JhengHei" panose="020B0604030504040204" pitchFamily="34" charset="-120"/>
              </a:rPr>
              <a:t>02</a:t>
            </a:r>
            <a:endParaRPr lang="zh-CN" altLang="en-US" sz="4000" b="1" dirty="0">
              <a:solidFill>
                <a:prstClr val="white"/>
              </a:solidFill>
              <a:latin typeface="Microsoft JhengHei" panose="020B0604030504040204" pitchFamily="34" charset="-120"/>
              <a:ea typeface="Microsoft JhengHei" panose="020B0604030504040204" pitchFamily="34" charset="-120"/>
            </a:endParaRPr>
          </a:p>
        </p:txBody>
      </p:sp>
      <p:sp>
        <p:nvSpPr>
          <p:cNvPr id="11" name="椭圆 7"/>
          <p:cNvSpPr/>
          <p:nvPr/>
        </p:nvSpPr>
        <p:spPr>
          <a:xfrm>
            <a:off x="8690870" y="2541998"/>
            <a:ext cx="1495272" cy="1495354"/>
          </a:xfrm>
          <a:prstGeom prst="ellipse">
            <a:avLst/>
          </a:prstGeom>
          <a:solidFill>
            <a:srgbClr val="067ABA"/>
          </a:solidFill>
          <a:ln>
            <a:solidFill>
              <a:srgbClr val="067AB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lvl="0" algn="ctr"/>
            <a:r>
              <a:rPr lang="en-US" altLang="zh-TW" sz="4000" b="1" dirty="0">
                <a:solidFill>
                  <a:prstClr val="white"/>
                </a:solidFill>
                <a:latin typeface="Microsoft JhengHei" panose="020B0604030504040204" pitchFamily="34" charset="-120"/>
                <a:ea typeface="Microsoft JhengHei" panose="020B0604030504040204" pitchFamily="34" charset="-120"/>
              </a:rPr>
              <a:t>03</a:t>
            </a:r>
            <a:endParaRPr lang="zh-CN" altLang="en-US" sz="4000" b="1" dirty="0">
              <a:solidFill>
                <a:prstClr val="white"/>
              </a:solidFill>
              <a:latin typeface="Microsoft JhengHei" panose="020B0604030504040204" pitchFamily="34" charset="-120"/>
              <a:ea typeface="Microsoft JhengHei" panose="020B0604030504040204" pitchFamily="34" charset="-120"/>
            </a:endParaRPr>
          </a:p>
        </p:txBody>
      </p:sp>
      <p:cxnSp>
        <p:nvCxnSpPr>
          <p:cNvPr id="12" name="直接连接符 21"/>
          <p:cNvCxnSpPr>
            <a:cxnSpLocks/>
            <a:endCxn id="10" idx="2"/>
          </p:cNvCxnSpPr>
          <p:nvPr/>
        </p:nvCxnSpPr>
        <p:spPr>
          <a:xfrm>
            <a:off x="3359902" y="3333029"/>
            <a:ext cx="2177685" cy="650540"/>
          </a:xfrm>
          <a:prstGeom prst="line">
            <a:avLst/>
          </a:prstGeom>
          <a:ln>
            <a:solidFill>
              <a:srgbClr val="2B2939"/>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3" name="直接连接符 22"/>
          <p:cNvCxnSpPr>
            <a:cxnSpLocks/>
            <a:endCxn id="11" idx="2"/>
          </p:cNvCxnSpPr>
          <p:nvPr/>
        </p:nvCxnSpPr>
        <p:spPr>
          <a:xfrm flipV="1">
            <a:off x="7032859" y="3289675"/>
            <a:ext cx="1658011" cy="774790"/>
          </a:xfrm>
          <a:prstGeom prst="line">
            <a:avLst/>
          </a:prstGeom>
          <a:ln>
            <a:solidFill>
              <a:srgbClr val="2B2939"/>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1764861" y="4336259"/>
            <a:ext cx="1707334" cy="492443"/>
          </a:xfrm>
          <a:prstGeom prst="rect">
            <a:avLst/>
          </a:prstGeom>
        </p:spPr>
        <p:txBody>
          <a:bodyPr wrap="square" lIns="0" tIns="0" rIns="0" bIns="0">
            <a:spAutoFit/>
          </a:bodyPr>
          <a:lstStyle/>
          <a:p>
            <a:pPr lvl="0"/>
            <a:r>
              <a:rPr lang="zh-TW" altLang="en-US" sz="3200" b="1" dirty="0">
                <a:solidFill>
                  <a:schemeClr val="bg1">
                    <a:lumMod val="50000"/>
                  </a:schemeClr>
                </a:solidFill>
                <a:latin typeface="Microsoft JhengHei" panose="020B0604030504040204" pitchFamily="34" charset="-120"/>
                <a:ea typeface="Microsoft JhengHei" panose="020B0604030504040204" pitchFamily="34" charset="-120"/>
              </a:rPr>
              <a:t>參考影片</a:t>
            </a:r>
            <a:endParaRPr lang="zh-CN" altLang="zh-CN" sz="3200" b="1" dirty="0">
              <a:solidFill>
                <a:schemeClr val="bg1">
                  <a:lumMod val="50000"/>
                </a:schemeClr>
              </a:solidFill>
              <a:latin typeface="Microsoft JhengHei" panose="020B0604030504040204" pitchFamily="34" charset="-120"/>
              <a:ea typeface="Microsoft JhengHei" panose="020B0604030504040204" pitchFamily="34" charset="-120"/>
            </a:endParaRPr>
          </a:p>
        </p:txBody>
      </p:sp>
      <p:sp>
        <p:nvSpPr>
          <p:cNvPr id="15" name="矩形 14">
            <a:extLst>
              <a:ext uri="{FF2B5EF4-FFF2-40B4-BE49-F238E27FC236}">
                <a16:creationId xmlns:a16="http://schemas.microsoft.com/office/drawing/2014/main" xmlns="" id="{6DBDCA7F-9047-934A-90CC-42BEAE32E7D7}"/>
              </a:ext>
            </a:extLst>
          </p:cNvPr>
          <p:cNvSpPr/>
          <p:nvPr/>
        </p:nvSpPr>
        <p:spPr>
          <a:xfrm>
            <a:off x="8909722" y="4160463"/>
            <a:ext cx="1057568" cy="492443"/>
          </a:xfrm>
          <a:prstGeom prst="rect">
            <a:avLst/>
          </a:prstGeom>
        </p:spPr>
        <p:txBody>
          <a:bodyPr wrap="square" lIns="0" tIns="0" rIns="0" bIns="0" anchor="ctr">
            <a:spAutoFit/>
          </a:bodyPr>
          <a:lstStyle/>
          <a:p>
            <a:pPr lvl="0" algn="ctr"/>
            <a:r>
              <a:rPr lang="zh-TW" altLang="en-US" sz="3200" b="1" dirty="0">
                <a:solidFill>
                  <a:schemeClr val="bg1">
                    <a:lumMod val="50000"/>
                  </a:schemeClr>
                </a:solidFill>
                <a:latin typeface="Microsoft JhengHei" panose="020B0604030504040204" pitchFamily="34" charset="-120"/>
                <a:ea typeface="Microsoft JhengHei" panose="020B0604030504040204" pitchFamily="34" charset="-120"/>
              </a:rPr>
              <a:t>總結</a:t>
            </a:r>
            <a:endParaRPr lang="zh-CN" altLang="zh-CN" sz="3200" b="1" dirty="0">
              <a:solidFill>
                <a:schemeClr val="bg1">
                  <a:lumMod val="50000"/>
                </a:schemeClr>
              </a:solidFill>
              <a:latin typeface="Microsoft JhengHei" panose="020B0604030504040204" pitchFamily="34" charset="-120"/>
              <a:ea typeface="Microsoft JhengHei" panose="020B0604030504040204" pitchFamily="34" charset="-120"/>
            </a:endParaRPr>
          </a:p>
        </p:txBody>
      </p:sp>
      <p:sp>
        <p:nvSpPr>
          <p:cNvPr id="16" name="矩形 15">
            <a:extLst>
              <a:ext uri="{FF2B5EF4-FFF2-40B4-BE49-F238E27FC236}">
                <a16:creationId xmlns:a16="http://schemas.microsoft.com/office/drawing/2014/main" xmlns="" id="{52804185-D6A4-3A49-812D-0C3D9F32FC72}"/>
              </a:ext>
            </a:extLst>
          </p:cNvPr>
          <p:cNvSpPr/>
          <p:nvPr/>
        </p:nvSpPr>
        <p:spPr>
          <a:xfrm>
            <a:off x="5897567" y="5338283"/>
            <a:ext cx="1035777" cy="984885"/>
          </a:xfrm>
          <a:prstGeom prst="rect">
            <a:avLst/>
          </a:prstGeom>
        </p:spPr>
        <p:txBody>
          <a:bodyPr wrap="square" lIns="0" tIns="0" rIns="0" bIns="0">
            <a:spAutoFit/>
          </a:bodyPr>
          <a:lstStyle/>
          <a:p>
            <a:pPr marL="171450" lvl="0" indent="-171450">
              <a:buFont typeface="Arial" panose="020B0604020202020204" pitchFamily="34" charset="0"/>
              <a:buChar char="•"/>
            </a:pPr>
            <a:r>
              <a:rPr lang="zh-TW" altLang="en-US" sz="1600" dirty="0">
                <a:solidFill>
                  <a:schemeClr val="bg1">
                    <a:lumMod val="50000"/>
                  </a:schemeClr>
                </a:solidFill>
                <a:latin typeface="Microsoft JhengHei" panose="020B0604030504040204" pitchFamily="34" charset="-120"/>
                <a:ea typeface="Microsoft JhengHei" panose="020B0604030504040204" pitchFamily="34" charset="-120"/>
              </a:rPr>
              <a:t>影片內容</a:t>
            </a:r>
            <a:endParaRPr lang="en-US" altLang="zh-TW" sz="1600" dirty="0">
              <a:solidFill>
                <a:schemeClr val="bg1">
                  <a:lumMod val="50000"/>
                </a:schemeClr>
              </a:solidFill>
              <a:latin typeface="Microsoft JhengHei" panose="020B0604030504040204" pitchFamily="34" charset="-120"/>
              <a:ea typeface="Microsoft JhengHei" panose="020B0604030504040204" pitchFamily="34" charset="-120"/>
            </a:endParaRPr>
          </a:p>
          <a:p>
            <a:pPr marL="171450" lvl="0" indent="-171450">
              <a:buFont typeface="Arial" panose="020B0604020202020204" pitchFamily="34" charset="0"/>
              <a:buChar char="•"/>
            </a:pPr>
            <a:r>
              <a:rPr lang="zh-TW" altLang="en-US" sz="1600" dirty="0">
                <a:solidFill>
                  <a:schemeClr val="bg1">
                    <a:lumMod val="50000"/>
                  </a:schemeClr>
                </a:solidFill>
                <a:latin typeface="Microsoft JhengHei" panose="020B0604030504040204" pitchFamily="34" charset="-120"/>
                <a:ea typeface="Microsoft JhengHei" panose="020B0604030504040204" pitchFamily="34" charset="-120"/>
              </a:rPr>
              <a:t>表現方式</a:t>
            </a:r>
          </a:p>
          <a:p>
            <a:pPr marL="171450" lvl="0" indent="-171450">
              <a:buFont typeface="Arial" panose="020B0604020202020204" pitchFamily="34" charset="0"/>
              <a:buChar char="•"/>
            </a:pPr>
            <a:r>
              <a:rPr lang="zh-TW" altLang="en-US" sz="1600" dirty="0">
                <a:solidFill>
                  <a:schemeClr val="bg1">
                    <a:lumMod val="50000"/>
                  </a:schemeClr>
                </a:solidFill>
                <a:latin typeface="Microsoft JhengHei" panose="020B0604030504040204" pitchFamily="34" charset="-120"/>
                <a:ea typeface="Microsoft JhengHei" panose="020B0604030504040204" pitchFamily="34" charset="-120"/>
              </a:rPr>
              <a:t>說話方式</a:t>
            </a:r>
          </a:p>
          <a:p>
            <a:pPr marL="171450" lvl="0" indent="-171450">
              <a:buFont typeface="Arial" panose="020B0604020202020204" pitchFamily="34" charset="0"/>
              <a:buChar char="•"/>
            </a:pPr>
            <a:r>
              <a:rPr lang="zh-TW" altLang="en-US" sz="1600" dirty="0">
                <a:solidFill>
                  <a:schemeClr val="bg1">
                    <a:lumMod val="50000"/>
                  </a:schemeClr>
                </a:solidFill>
                <a:latin typeface="Microsoft JhengHei" panose="020B0604030504040204" pitchFamily="34" charset="-120"/>
                <a:ea typeface="Microsoft JhengHei" panose="020B0604030504040204" pitchFamily="34" charset="-120"/>
              </a:rPr>
              <a:t>更新速度</a:t>
            </a:r>
            <a:endParaRPr lang="zh-CN" altLang="zh-CN" sz="1600" dirty="0">
              <a:solidFill>
                <a:schemeClr val="bg1">
                  <a:lumMod val="50000"/>
                </a:schemeClr>
              </a:solidFill>
              <a:latin typeface="Microsoft JhengHei" panose="020B0604030504040204" pitchFamily="34" charset="-120"/>
              <a:ea typeface="Microsoft JhengHei" panose="020B0604030504040204" pitchFamily="34" charset="-120"/>
            </a:endParaRPr>
          </a:p>
        </p:txBody>
      </p:sp>
      <p:sp>
        <p:nvSpPr>
          <p:cNvPr id="17" name="矩形 16">
            <a:extLst>
              <a:ext uri="{FF2B5EF4-FFF2-40B4-BE49-F238E27FC236}">
                <a16:creationId xmlns:a16="http://schemas.microsoft.com/office/drawing/2014/main" xmlns="" id="{E1BC49B5-9F90-4B4F-859E-89E4ABE442E1}"/>
              </a:ext>
            </a:extLst>
          </p:cNvPr>
          <p:cNvSpPr/>
          <p:nvPr/>
        </p:nvSpPr>
        <p:spPr>
          <a:xfrm>
            <a:off x="8710956" y="4707131"/>
            <a:ext cx="1455099" cy="1231106"/>
          </a:xfrm>
          <a:prstGeom prst="rect">
            <a:avLst/>
          </a:prstGeom>
        </p:spPr>
        <p:txBody>
          <a:bodyPr wrap="square" lIns="0" tIns="0" rIns="0" bIns="0">
            <a:spAutoFit/>
          </a:bodyPr>
          <a:lstStyle/>
          <a:p>
            <a:pPr marL="171450" lvl="0" indent="-171450">
              <a:buFont typeface="Arial" panose="020B0604020202020204" pitchFamily="34" charset="0"/>
              <a:buChar char="•"/>
            </a:pPr>
            <a:r>
              <a:rPr lang="zh-TW" altLang="en-US" sz="1600" dirty="0">
                <a:solidFill>
                  <a:schemeClr val="bg1">
                    <a:lumMod val="50000"/>
                  </a:schemeClr>
                </a:solidFill>
                <a:latin typeface="Microsoft JhengHei" panose="020B0604030504040204" pitchFamily="34" charset="-120"/>
                <a:ea typeface="Microsoft JhengHei" panose="020B0604030504040204" pitchFamily="34" charset="-120"/>
              </a:rPr>
              <a:t>為何李永樂老師的觀看數較高</a:t>
            </a:r>
            <a:endParaRPr lang="en-US" altLang="zh-TW" sz="1600" dirty="0">
              <a:solidFill>
                <a:schemeClr val="bg1">
                  <a:lumMod val="50000"/>
                </a:schemeClr>
              </a:solidFill>
              <a:latin typeface="Microsoft JhengHei" panose="020B0604030504040204" pitchFamily="34" charset="-120"/>
              <a:ea typeface="Microsoft JhengHei" panose="020B0604030504040204" pitchFamily="34" charset="-120"/>
            </a:endParaRPr>
          </a:p>
          <a:p>
            <a:pPr marL="171450" lvl="0" indent="-171450">
              <a:buFont typeface="Arial" panose="020B0604020202020204" pitchFamily="34" charset="0"/>
              <a:buChar char="•"/>
            </a:pPr>
            <a:r>
              <a:rPr lang="zh-TW" altLang="en-US" sz="1600" dirty="0">
                <a:solidFill>
                  <a:schemeClr val="bg1">
                    <a:lumMod val="50000"/>
                  </a:schemeClr>
                </a:solidFill>
                <a:latin typeface="Microsoft JhengHei" panose="020B0604030504040204" pitchFamily="34" charset="-120"/>
                <a:ea typeface="Microsoft JhengHei" panose="020B0604030504040204" pitchFamily="34" charset="-120"/>
              </a:rPr>
              <a:t>兔肉菌可以如</a:t>
            </a:r>
            <a:endParaRPr lang="en-US" altLang="zh-TW" sz="1600" dirty="0">
              <a:solidFill>
                <a:schemeClr val="bg1">
                  <a:lumMod val="50000"/>
                </a:schemeClr>
              </a:solidFill>
              <a:latin typeface="Microsoft JhengHei" panose="020B0604030504040204" pitchFamily="34" charset="-120"/>
              <a:ea typeface="Microsoft JhengHei" panose="020B0604030504040204" pitchFamily="34" charset="-120"/>
            </a:endParaRPr>
          </a:p>
          <a:p>
            <a:pPr lvl="0"/>
            <a:r>
              <a:rPr lang="zh-TW" altLang="en-US" sz="1600" dirty="0">
                <a:solidFill>
                  <a:schemeClr val="bg1">
                    <a:lumMod val="50000"/>
                  </a:schemeClr>
                </a:solidFill>
                <a:latin typeface="Microsoft JhengHei" panose="020B0604030504040204" pitchFamily="34" charset="-120"/>
                <a:ea typeface="Microsoft JhengHei" panose="020B0604030504040204" pitchFamily="34" charset="-120"/>
              </a:rPr>
              <a:t>    何調整</a:t>
            </a:r>
            <a:endParaRPr lang="en-US" altLang="zh-TW" sz="1600" dirty="0">
              <a:solidFill>
                <a:schemeClr val="bg1">
                  <a:lumMod val="50000"/>
                </a:schemeClr>
              </a:solidFill>
              <a:latin typeface="Microsoft JhengHei" panose="020B0604030504040204" pitchFamily="34" charset="-120"/>
              <a:ea typeface="Microsoft JhengHei" panose="020B0604030504040204" pitchFamily="34" charset="-120"/>
            </a:endParaRPr>
          </a:p>
        </p:txBody>
      </p:sp>
      <p:sp>
        <p:nvSpPr>
          <p:cNvPr id="18" name="矩形 17">
            <a:extLst>
              <a:ext uri="{FF2B5EF4-FFF2-40B4-BE49-F238E27FC236}">
                <a16:creationId xmlns:a16="http://schemas.microsoft.com/office/drawing/2014/main" xmlns="" id="{BE6D00D1-1DE6-7743-9425-DE4D0BB12748}"/>
              </a:ext>
            </a:extLst>
          </p:cNvPr>
          <p:cNvSpPr/>
          <p:nvPr/>
        </p:nvSpPr>
        <p:spPr>
          <a:xfrm>
            <a:off x="5595217" y="4814029"/>
            <a:ext cx="1640478" cy="492443"/>
          </a:xfrm>
          <a:prstGeom prst="rect">
            <a:avLst/>
          </a:prstGeom>
        </p:spPr>
        <p:txBody>
          <a:bodyPr wrap="square" lIns="0" tIns="0" rIns="0" bIns="0">
            <a:spAutoFit/>
          </a:bodyPr>
          <a:lstStyle/>
          <a:p>
            <a:pPr lvl="0"/>
            <a:r>
              <a:rPr lang="zh-TW" altLang="en-US" sz="3200" b="1" dirty="0">
                <a:solidFill>
                  <a:schemeClr val="bg1">
                    <a:lumMod val="50000"/>
                  </a:schemeClr>
                </a:solidFill>
                <a:latin typeface="Microsoft JhengHei" panose="020B0604030504040204" pitchFamily="34" charset="-120"/>
                <a:ea typeface="Microsoft JhengHei" panose="020B0604030504040204" pitchFamily="34" charset="-120"/>
              </a:rPr>
              <a:t>比較項目</a:t>
            </a:r>
            <a:endParaRPr lang="en-US" altLang="zh-TW" sz="3200" b="1" dirty="0">
              <a:solidFill>
                <a:schemeClr val="bg1">
                  <a:lumMod val="50000"/>
                </a:schemeClr>
              </a:solidFill>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160365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p:cNvSpPr/>
          <p:nvPr/>
        </p:nvSpPr>
        <p:spPr>
          <a:xfrm flipH="1">
            <a:off x="3505199" y="5629274"/>
            <a:ext cx="8755236" cy="1228725"/>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直角三角形 4"/>
          <p:cNvSpPr/>
          <p:nvPr/>
        </p:nvSpPr>
        <p:spPr>
          <a:xfrm>
            <a:off x="0" y="3900488"/>
            <a:ext cx="8340898" cy="2957512"/>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6" name="图片 5"/>
          <p:cNvPicPr>
            <a:picLocks noChangeAspect="1"/>
          </p:cNvPicPr>
          <p:nvPr/>
        </p:nvPicPr>
        <p:blipFill rotWithShape="1">
          <a:blip r:embed="rId2" cstate="screen"/>
          <a:srcRect/>
          <a:stretch>
            <a:fillRect/>
          </a:stretch>
        </p:blipFill>
        <p:spPr>
          <a:xfrm>
            <a:off x="4489796" y="0"/>
            <a:ext cx="7702204" cy="1508760"/>
          </a:xfrm>
          <a:prstGeom prst="rect">
            <a:avLst/>
          </a:prstGeom>
        </p:spPr>
      </p:pic>
      <p:sp>
        <p:nvSpPr>
          <p:cNvPr id="7" name="椭圆 6"/>
          <p:cNvSpPr/>
          <p:nvPr/>
        </p:nvSpPr>
        <p:spPr>
          <a:xfrm>
            <a:off x="4993964" y="2151402"/>
            <a:ext cx="1864408" cy="1864510"/>
          </a:xfrm>
          <a:prstGeom prst="ellipse">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r>
              <a:rPr lang="en-US" altLang="zh-TW" sz="4000" b="1" dirty="0">
                <a:latin typeface="微软雅黑" panose="020B0503020204020204" charset="-122"/>
                <a:ea typeface="微软雅黑" panose="020B0503020204020204" charset="-122"/>
              </a:rPr>
              <a:t>01</a:t>
            </a:r>
            <a:endParaRPr lang="zh-CN" altLang="en-US" sz="4000" b="1" dirty="0">
              <a:latin typeface="微软雅黑" panose="020B0503020204020204" charset="-122"/>
              <a:ea typeface="微软雅黑" panose="020B0503020204020204" charset="-122"/>
            </a:endParaRPr>
          </a:p>
        </p:txBody>
      </p:sp>
      <p:sp>
        <p:nvSpPr>
          <p:cNvPr id="8" name="矩形 7"/>
          <p:cNvSpPr/>
          <p:nvPr/>
        </p:nvSpPr>
        <p:spPr>
          <a:xfrm>
            <a:off x="4704112" y="4187189"/>
            <a:ext cx="2444111" cy="492443"/>
          </a:xfrm>
          <a:prstGeom prst="rect">
            <a:avLst/>
          </a:prstGeom>
        </p:spPr>
        <p:txBody>
          <a:bodyPr wrap="square" lIns="0" tIns="0" rIns="0" bIns="0">
            <a:spAutoFit/>
          </a:bodyPr>
          <a:lstStyle/>
          <a:p>
            <a:pPr lvl="0" algn="ctr"/>
            <a:r>
              <a:rPr lang="zh-TW" altLang="en-US" sz="3200" b="1" dirty="0">
                <a:solidFill>
                  <a:schemeClr val="bg1">
                    <a:lumMod val="50000"/>
                  </a:schemeClr>
                </a:solidFill>
                <a:latin typeface="微软雅黑" panose="020B0503020204020204" charset="-122"/>
                <a:ea typeface="微软雅黑" panose="020B0503020204020204" charset="-122"/>
              </a:rPr>
              <a:t>參考影片</a:t>
            </a:r>
            <a:endParaRPr lang="zh-CN" altLang="zh-CN" sz="3200" b="1" dirty="0">
              <a:solidFill>
                <a:schemeClr val="bg1">
                  <a:lumMod val="50000"/>
                </a:schemeClr>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2626881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直角三角形 7"/>
          <p:cNvSpPr/>
          <p:nvPr/>
        </p:nvSpPr>
        <p:spPr>
          <a:xfrm flipH="1">
            <a:off x="3505199" y="5629274"/>
            <a:ext cx="8755236" cy="1228725"/>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直角三角形 8"/>
          <p:cNvSpPr/>
          <p:nvPr/>
        </p:nvSpPr>
        <p:spPr>
          <a:xfrm>
            <a:off x="0" y="3900488"/>
            <a:ext cx="8340898" cy="2957512"/>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0" name="矩形 9">
            <a:extLst>
              <a:ext uri="{FF2B5EF4-FFF2-40B4-BE49-F238E27FC236}">
                <a16:creationId xmlns:a16="http://schemas.microsoft.com/office/drawing/2014/main" xmlns="" id="{2C48710B-9EF6-C947-8C60-D9645C276A27}"/>
              </a:ext>
            </a:extLst>
          </p:cNvPr>
          <p:cNvSpPr/>
          <p:nvPr/>
        </p:nvSpPr>
        <p:spPr>
          <a:xfrm>
            <a:off x="2024056" y="167178"/>
            <a:ext cx="8143882" cy="307777"/>
          </a:xfrm>
          <a:prstGeom prst="rect">
            <a:avLst/>
          </a:prstGeom>
        </p:spPr>
        <p:txBody>
          <a:bodyPr wrap="square" lIns="0" tIns="0" rIns="0" bIns="0">
            <a:spAutoFit/>
          </a:bodyPr>
          <a:lstStyle/>
          <a:p>
            <a:pPr lvl="0" algn="ctr"/>
            <a:r>
              <a:rPr lang="zh-TW" altLang="en-US" sz="2000" b="1" dirty="0">
                <a:solidFill>
                  <a:schemeClr val="bg1">
                    <a:lumMod val="50000"/>
                  </a:schemeClr>
                </a:solidFill>
                <a:latin typeface="Microsoft YaHei" panose="020B0503020204020204" pitchFamily="34" charset="-122"/>
                <a:ea typeface="Microsoft YaHei" panose="020B0503020204020204" pitchFamily="34" charset="-122"/>
              </a:rPr>
              <a:t>本次作業我擷取了兩人頻道觀看次數最高的五部影片（如下表）進行比較</a:t>
            </a:r>
            <a:endParaRPr lang="zh-CN" altLang="zh-CN" sz="2000" b="1" dirty="0">
              <a:solidFill>
                <a:schemeClr val="bg1">
                  <a:lumMod val="50000"/>
                </a:schemeClr>
              </a:solidFill>
              <a:latin typeface="Microsoft YaHei" panose="020B0503020204020204" pitchFamily="34" charset="-122"/>
              <a:ea typeface="Microsoft YaHei" panose="020B0503020204020204" pitchFamily="34" charset="-122"/>
            </a:endParaRPr>
          </a:p>
        </p:txBody>
      </p:sp>
      <p:sp>
        <p:nvSpPr>
          <p:cNvPr id="11" name="矩形 10">
            <a:extLst>
              <a:ext uri="{FF2B5EF4-FFF2-40B4-BE49-F238E27FC236}">
                <a16:creationId xmlns:a16="http://schemas.microsoft.com/office/drawing/2014/main" xmlns="" id="{393EB8E4-31F9-1745-983B-75E79F98A54A}"/>
              </a:ext>
            </a:extLst>
          </p:cNvPr>
          <p:cNvSpPr/>
          <p:nvPr/>
        </p:nvSpPr>
        <p:spPr>
          <a:xfrm>
            <a:off x="2704834" y="1555244"/>
            <a:ext cx="9802110" cy="492443"/>
          </a:xfrm>
          <a:prstGeom prst="rect">
            <a:avLst/>
          </a:prstGeom>
        </p:spPr>
        <p:txBody>
          <a:bodyPr wrap="square" lIns="0" tIns="0" rIns="0" bIns="0">
            <a:spAutoFit/>
          </a:bodyPr>
          <a:lstStyle/>
          <a:p>
            <a:pPr lvl="0" algn="ctr"/>
            <a:endParaRPr lang="zh-CN" altLang="zh-CN" sz="3200" b="1" dirty="0">
              <a:solidFill>
                <a:schemeClr val="bg1">
                  <a:lumMod val="50000"/>
                </a:schemeClr>
              </a:solidFill>
              <a:latin typeface="微软雅黑" panose="020B0503020204020204" charset="-122"/>
              <a:ea typeface="微软雅黑" panose="020B0503020204020204" charset="-122"/>
            </a:endParaRPr>
          </a:p>
        </p:txBody>
      </p:sp>
      <p:sp>
        <p:nvSpPr>
          <p:cNvPr id="12" name="文字方塊 11">
            <a:extLst>
              <a:ext uri="{FF2B5EF4-FFF2-40B4-BE49-F238E27FC236}">
                <a16:creationId xmlns:a16="http://schemas.microsoft.com/office/drawing/2014/main" xmlns="" id="{B4FE2D32-208B-A048-B31D-C040AFB05097}"/>
              </a:ext>
            </a:extLst>
          </p:cNvPr>
          <p:cNvSpPr txBox="1"/>
          <p:nvPr/>
        </p:nvSpPr>
        <p:spPr>
          <a:xfrm>
            <a:off x="2550146" y="6383045"/>
            <a:ext cx="7091701" cy="400110"/>
          </a:xfrm>
          <a:prstGeom prst="rect">
            <a:avLst/>
          </a:prstGeom>
          <a:noFill/>
        </p:spPr>
        <p:txBody>
          <a:bodyPr wrap="square" rtlCol="0">
            <a:spAutoFit/>
          </a:bodyPr>
          <a:lstStyle/>
          <a:p>
            <a:pPr algn="l"/>
            <a:r>
              <a:rPr lang="zh-TW" altLang="en-US" sz="2000" b="1" dirty="0">
                <a:solidFill>
                  <a:schemeClr val="bg1">
                    <a:lumMod val="50000"/>
                  </a:schemeClr>
                </a:solidFill>
                <a:latin typeface="Microsoft YaHei" panose="020B0503020204020204" pitchFamily="34" charset="-122"/>
                <a:ea typeface="Microsoft YaHei" panose="020B0503020204020204" pitchFamily="34" charset="-122"/>
              </a:rPr>
              <a:t>▲兩人頻道觀看次數最高的五部影片（</a:t>
            </a:r>
            <a:r>
              <a:rPr lang="en-US" altLang="zh-TW" sz="2000" b="1" dirty="0">
                <a:solidFill>
                  <a:schemeClr val="bg1">
                    <a:lumMod val="50000"/>
                  </a:schemeClr>
                </a:solidFill>
                <a:latin typeface="Microsoft YaHei" panose="020B0503020204020204" pitchFamily="34" charset="-122"/>
                <a:ea typeface="Microsoft YaHei" panose="020B0503020204020204" pitchFamily="34" charset="-122"/>
              </a:rPr>
              <a:t>2020</a:t>
            </a:r>
            <a:r>
              <a:rPr lang="zh-TW" altLang="en-US" sz="2000" b="1" dirty="0">
                <a:solidFill>
                  <a:schemeClr val="bg1">
                    <a:lumMod val="50000"/>
                  </a:schemeClr>
                </a:solidFill>
                <a:latin typeface="Microsoft YaHei" panose="020B0503020204020204" pitchFamily="34" charset="-122"/>
                <a:ea typeface="Microsoft YaHei" panose="020B0503020204020204" pitchFamily="34" charset="-122"/>
              </a:rPr>
              <a:t>年</a:t>
            </a:r>
            <a:r>
              <a:rPr lang="en-US" altLang="zh-TW" sz="2000" b="1" dirty="0">
                <a:solidFill>
                  <a:schemeClr val="bg1">
                    <a:lumMod val="50000"/>
                  </a:schemeClr>
                </a:solidFill>
                <a:latin typeface="Microsoft YaHei" panose="020B0503020204020204" pitchFamily="34" charset="-122"/>
                <a:ea typeface="Microsoft YaHei" panose="020B0503020204020204" pitchFamily="34" charset="-122"/>
              </a:rPr>
              <a:t>10</a:t>
            </a:r>
            <a:r>
              <a:rPr lang="zh-TW" altLang="en-US" sz="2000" b="1" dirty="0">
                <a:solidFill>
                  <a:schemeClr val="bg1">
                    <a:lumMod val="50000"/>
                  </a:schemeClr>
                </a:solidFill>
                <a:latin typeface="Microsoft YaHei" panose="020B0503020204020204" pitchFamily="34" charset="-122"/>
                <a:ea typeface="Microsoft YaHei" panose="020B0503020204020204" pitchFamily="34" charset="-122"/>
              </a:rPr>
              <a:t>月</a:t>
            </a:r>
            <a:r>
              <a:rPr lang="en-US" altLang="zh-TW" sz="2000" b="1" dirty="0">
                <a:solidFill>
                  <a:schemeClr val="bg1">
                    <a:lumMod val="50000"/>
                  </a:schemeClr>
                </a:solidFill>
                <a:latin typeface="Microsoft YaHei" panose="020B0503020204020204" pitchFamily="34" charset="-122"/>
                <a:ea typeface="Microsoft YaHei" panose="020B0503020204020204" pitchFamily="34" charset="-122"/>
              </a:rPr>
              <a:t>29</a:t>
            </a:r>
            <a:r>
              <a:rPr lang="zh-TW" altLang="en-US" sz="2000" b="1" dirty="0">
                <a:solidFill>
                  <a:schemeClr val="bg1">
                    <a:lumMod val="50000"/>
                  </a:schemeClr>
                </a:solidFill>
                <a:latin typeface="Microsoft YaHei" panose="020B0503020204020204" pitchFamily="34" charset="-122"/>
                <a:ea typeface="Microsoft YaHei" panose="020B0503020204020204" pitchFamily="34" charset="-122"/>
              </a:rPr>
              <a:t>日為止）</a:t>
            </a:r>
          </a:p>
        </p:txBody>
      </p:sp>
      <p:graphicFrame>
        <p:nvGraphicFramePr>
          <p:cNvPr id="13" name="表格 10">
            <a:extLst>
              <a:ext uri="{FF2B5EF4-FFF2-40B4-BE49-F238E27FC236}">
                <a16:creationId xmlns:a16="http://schemas.microsoft.com/office/drawing/2014/main" xmlns="" id="{9DDD1447-DB9B-A442-82AE-7468A384476B}"/>
              </a:ext>
            </a:extLst>
          </p:cNvPr>
          <p:cNvGraphicFramePr>
            <a:graphicFrameLocks noGrp="1"/>
          </p:cNvGraphicFramePr>
          <p:nvPr>
            <p:extLst>
              <p:ext uri="{D42A27DB-BD31-4B8C-83A1-F6EECF244321}">
                <p14:modId xmlns:p14="http://schemas.microsoft.com/office/powerpoint/2010/main" val="1594451939"/>
              </p:ext>
            </p:extLst>
          </p:nvPr>
        </p:nvGraphicFramePr>
        <p:xfrm>
          <a:off x="515030" y="536422"/>
          <a:ext cx="11161932" cy="5785155"/>
        </p:xfrm>
        <a:graphic>
          <a:graphicData uri="http://schemas.openxmlformats.org/drawingml/2006/table">
            <a:tbl>
              <a:tblPr firstRow="1" bandRow="1">
                <a:tableStyleId>{1FECB4D8-DB02-4DC6-A0A2-4F2EBAE1DC90}</a:tableStyleId>
              </a:tblPr>
              <a:tblGrid>
                <a:gridCol w="503928">
                  <a:extLst>
                    <a:ext uri="{9D8B030D-6E8A-4147-A177-3AD203B41FA5}">
                      <a16:colId xmlns:a16="http://schemas.microsoft.com/office/drawing/2014/main" xmlns="" val="1657328224"/>
                    </a:ext>
                  </a:extLst>
                </a:gridCol>
                <a:gridCol w="5329002">
                  <a:extLst>
                    <a:ext uri="{9D8B030D-6E8A-4147-A177-3AD203B41FA5}">
                      <a16:colId xmlns:a16="http://schemas.microsoft.com/office/drawing/2014/main" xmlns="" val="3765186451"/>
                    </a:ext>
                  </a:extLst>
                </a:gridCol>
                <a:gridCol w="5329002">
                  <a:extLst>
                    <a:ext uri="{9D8B030D-6E8A-4147-A177-3AD203B41FA5}">
                      <a16:colId xmlns:a16="http://schemas.microsoft.com/office/drawing/2014/main" xmlns="" val="2026611625"/>
                    </a:ext>
                  </a:extLst>
                </a:gridCol>
              </a:tblGrid>
              <a:tr h="357166">
                <a:tc>
                  <a:txBody>
                    <a:bodyPr/>
                    <a:lstStyle/>
                    <a:p>
                      <a:pPr algn="ctr"/>
                      <a:endParaRPr lang="zh-TW" altLang="en-US" sz="1600" dirty="0">
                        <a:solidFill>
                          <a:schemeClr val="bg1">
                            <a:lumMod val="50000"/>
                          </a:schemeClr>
                        </a:solidFill>
                      </a:endParaRPr>
                    </a:p>
                  </a:txBody>
                  <a:tcPr anchor="ctr"/>
                </a:tc>
                <a:tc>
                  <a:txBody>
                    <a:bodyPr/>
                    <a:lstStyle/>
                    <a:p>
                      <a:pPr algn="ctr"/>
                      <a:r>
                        <a:rPr lang="zh-TW" altLang="en-US" sz="1600">
                          <a:solidFill>
                            <a:srgbClr val="067ABA"/>
                          </a:solidFill>
                          <a:hlinkClick r:id="rId2">
                            <a:extLst>
                              <a:ext uri="{A12FA001-AC4F-418D-AE19-62706E023703}">
                                <ahyp:hlinkClr xmlns:ahyp="http://schemas.microsoft.com/office/drawing/2018/hyperlinkcolor" xmlns="" val="tx"/>
                              </a:ext>
                            </a:extLst>
                          </a:hlinkClick>
                        </a:rPr>
                        <a:t>李永樂</a:t>
                      </a:r>
                      <a:endParaRPr lang="zh-TW" altLang="en-US" sz="1600" dirty="0">
                        <a:solidFill>
                          <a:srgbClr val="067ABA"/>
                        </a:solidFill>
                      </a:endParaRPr>
                    </a:p>
                  </a:txBody>
                  <a:tcPr anchor="ctr"/>
                </a:tc>
                <a:tc>
                  <a:txBody>
                    <a:bodyPr/>
                    <a:lstStyle/>
                    <a:p>
                      <a:pPr algn="ctr"/>
                      <a:r>
                        <a:rPr lang="zh-TW" altLang="en-US" sz="1600">
                          <a:solidFill>
                            <a:srgbClr val="067ABA"/>
                          </a:solidFill>
                          <a:hlinkClick r:id="rId3">
                            <a:extLst>
                              <a:ext uri="{A12FA001-AC4F-418D-AE19-62706E023703}">
                                <ahyp:hlinkClr xmlns:ahyp="http://schemas.microsoft.com/office/drawing/2018/hyperlinkcolor" xmlns="" val="tx"/>
                              </a:ext>
                            </a:extLst>
                          </a:hlinkClick>
                        </a:rPr>
                        <a:t>兔肉菌</a:t>
                      </a:r>
                      <a:endParaRPr lang="zh-TW" altLang="en-US" sz="1600" dirty="0">
                        <a:solidFill>
                          <a:srgbClr val="067ABA"/>
                        </a:solidFill>
                      </a:endParaRPr>
                    </a:p>
                  </a:txBody>
                  <a:tcPr anchor="ctr"/>
                </a:tc>
                <a:extLst>
                  <a:ext uri="{0D108BD9-81ED-4DB2-BD59-A6C34878D82A}">
                    <a16:rowId xmlns:a16="http://schemas.microsoft.com/office/drawing/2014/main" xmlns="" val="3696478453"/>
                  </a:ext>
                </a:extLst>
              </a:tr>
              <a:tr h="892915">
                <a:tc>
                  <a:txBody>
                    <a:bodyPr/>
                    <a:lstStyle/>
                    <a:p>
                      <a:pPr algn="ctr"/>
                      <a:r>
                        <a:rPr lang="en-US" altLang="zh-TW" sz="1600"/>
                        <a:t>1</a:t>
                      </a:r>
                      <a:endParaRPr lang="zh-TW" altLang="en-US" sz="1600" dirty="0">
                        <a:solidFill>
                          <a:schemeClr val="bg1">
                            <a:lumMod val="50000"/>
                          </a:schemeClr>
                        </a:solidFill>
                      </a:endParaRPr>
                    </a:p>
                  </a:txBody>
                  <a:tcPr anchor="ctr"/>
                </a:tc>
                <a:tc>
                  <a:txBody>
                    <a:bodyPr/>
                    <a:lstStyle/>
                    <a:p>
                      <a:r>
                        <a:rPr lang="zh-TW" altLang="en-US" sz="1600" b="0" i="0" u="none" strike="noStrike" dirty="0">
                          <a:effectLst/>
                          <a:latin typeface="Roboto"/>
                          <a:hlinkClick r:id="rId4"/>
                        </a:rPr>
                        <a:t>如何才能摆脱贫穷？穷人和富人有什么差别？</a:t>
                      </a:r>
                      <a:r>
                        <a:rPr lang="en-US" altLang="zh-TW" sz="1600" b="0" i="0" u="none" strike="noStrike" dirty="0">
                          <a:effectLst/>
                          <a:latin typeface="Roboto"/>
                          <a:hlinkClick r:id="rId4"/>
                        </a:rPr>
                        <a:t>【2019</a:t>
                      </a:r>
                      <a:r>
                        <a:rPr lang="zh-TW" altLang="en-US" sz="1600" b="0" i="0" u="none" strike="noStrike" dirty="0">
                          <a:effectLst/>
                          <a:latin typeface="Roboto"/>
                          <a:hlinkClick r:id="rId4"/>
                        </a:rPr>
                        <a:t>诺贝尔经济学奖解读</a:t>
                      </a:r>
                      <a:r>
                        <a:rPr lang="en-US" altLang="zh-TW" sz="1600" b="0" i="0" u="none" strike="noStrike" dirty="0">
                          <a:effectLst/>
                          <a:latin typeface="Roboto"/>
                          <a:hlinkClick r:id="rId4"/>
                        </a:rPr>
                        <a:t>】</a:t>
                      </a:r>
                      <a:endParaRPr lang="zh-TW" altLang="en-US" sz="1600" b="0" i="0" u="none" strike="noStrike" dirty="0">
                        <a:effectLst/>
                        <a:latin typeface="Roboto"/>
                      </a:endParaRPr>
                    </a:p>
                    <a:p>
                      <a:r>
                        <a:rPr lang="zh-TW" altLang="en-US" sz="1600" b="0" i="0" u="none" strike="noStrike" dirty="0">
                          <a:effectLst/>
                          <a:latin typeface="Roboto"/>
                        </a:rPr>
                        <a:t>發布日期：</a:t>
                      </a:r>
                      <a:r>
                        <a:rPr lang="en-US" altLang="zh-TW" sz="1600" b="0" i="0" u="none" strike="noStrike" dirty="0">
                          <a:effectLst/>
                          <a:latin typeface="Roboto"/>
                        </a:rPr>
                        <a:t>2019</a:t>
                      </a:r>
                      <a:r>
                        <a:rPr lang="zh-TW" altLang="en-US" sz="1600" b="0" i="0" u="none" strike="noStrike" dirty="0">
                          <a:effectLst/>
                          <a:latin typeface="Roboto"/>
                        </a:rPr>
                        <a:t>年</a:t>
                      </a:r>
                      <a:r>
                        <a:rPr lang="en-US" altLang="zh-TW" sz="1600" b="0" i="0" u="none" strike="noStrike" dirty="0">
                          <a:effectLst/>
                          <a:latin typeface="Roboto"/>
                        </a:rPr>
                        <a:t>10</a:t>
                      </a:r>
                      <a:r>
                        <a:rPr lang="zh-TW" altLang="en-US" sz="1600" b="0" i="0" u="none" strike="noStrike" dirty="0">
                          <a:effectLst/>
                          <a:latin typeface="Roboto"/>
                        </a:rPr>
                        <a:t>月</a:t>
                      </a:r>
                      <a:r>
                        <a:rPr lang="en-US" altLang="zh-TW" sz="1600" b="0" i="0" u="none" strike="noStrike" dirty="0">
                          <a:effectLst/>
                          <a:latin typeface="Roboto"/>
                        </a:rPr>
                        <a:t>28</a:t>
                      </a:r>
                      <a:r>
                        <a:rPr lang="zh-TW" altLang="en-US" sz="1600" b="0" i="0" u="none" strike="noStrike" dirty="0">
                          <a:effectLst/>
                          <a:latin typeface="Roboto"/>
                        </a:rPr>
                        <a:t>日</a:t>
                      </a:r>
                    </a:p>
                    <a:p>
                      <a:r>
                        <a:rPr lang="zh-TW" altLang="en-US" sz="1600" b="0" i="0" u="none" strike="noStrike" dirty="0">
                          <a:effectLst/>
                          <a:latin typeface="Roboto"/>
                        </a:rPr>
                        <a:t>觀看次數：</a:t>
                      </a:r>
                      <a:r>
                        <a:rPr lang="en-US" altLang="zh-TW" sz="1600" b="0" i="0" u="none" strike="noStrike" dirty="0">
                          <a:effectLst/>
                          <a:latin typeface="Roboto"/>
                        </a:rPr>
                        <a:t>3,329,957</a:t>
                      </a:r>
                      <a:r>
                        <a:rPr lang="zh-TW" altLang="en-US" sz="1600" b="0" i="0" u="none" strike="noStrike" dirty="0">
                          <a:effectLst/>
                          <a:latin typeface="Roboto"/>
                        </a:rPr>
                        <a:t>次</a:t>
                      </a:r>
                      <a:endParaRPr lang="en-US" altLang="zh-TW" sz="1600" b="0" i="0" u="none" strike="noStrike" dirty="0">
                        <a:effectLst/>
                        <a:latin typeface="Roboto"/>
                      </a:endParaRPr>
                    </a:p>
                  </a:txBody>
                  <a:tcPr/>
                </a:tc>
                <a:tc>
                  <a:txBody>
                    <a:bodyPr/>
                    <a:lstStyle/>
                    <a:p>
                      <a:r>
                        <a:rPr lang="en-US" altLang="zh-TW" sz="1600" b="0" i="0" u="none" strike="noStrike">
                          <a:solidFill>
                            <a:srgbClr val="111111"/>
                          </a:solidFill>
                          <a:effectLst/>
                          <a:latin typeface="Roboto"/>
                          <a:hlinkClick r:id="rId5"/>
                        </a:rPr>
                        <a:t>[</a:t>
                      </a:r>
                      <a:r>
                        <a:rPr lang="zh-TW" altLang="en-US" sz="1600" b="0" i="0" u="none" strike="noStrike">
                          <a:solidFill>
                            <a:srgbClr val="111111"/>
                          </a:solidFill>
                          <a:effectLst/>
                          <a:latin typeface="Roboto"/>
                          <a:hlinkClick r:id="rId5"/>
                        </a:rPr>
                        <a:t>未来简史</a:t>
                      </a:r>
                      <a:r>
                        <a:rPr lang="en-US" altLang="zh-TW" sz="1600" b="0" i="0" u="none" strike="noStrike">
                          <a:solidFill>
                            <a:srgbClr val="111111"/>
                          </a:solidFill>
                          <a:effectLst/>
                          <a:latin typeface="Roboto"/>
                          <a:hlinkClick r:id="rId5"/>
                        </a:rPr>
                        <a:t>]</a:t>
                      </a:r>
                      <a:r>
                        <a:rPr lang="zh-TW" altLang="en-US" sz="1600" b="0" i="0" u="none" strike="noStrike">
                          <a:solidFill>
                            <a:srgbClr val="111111"/>
                          </a:solidFill>
                          <a:effectLst/>
                          <a:latin typeface="Roboto"/>
                          <a:hlinkClick r:id="rId5"/>
                        </a:rPr>
                        <a:t>人类是如何战胜三大灾难？</a:t>
                      </a:r>
                      <a:endParaRPr lang="zh-TW" altLang="en-US" sz="1600" b="0" i="0" u="none" strike="noStrike">
                        <a:solidFill>
                          <a:srgbClr val="111111"/>
                        </a:solidFill>
                        <a:effectLst/>
                        <a:latin typeface="Roboto"/>
                      </a:endParaRPr>
                    </a:p>
                    <a:p>
                      <a:r>
                        <a:rPr lang="zh-TW" altLang="en-US" sz="1600" b="0" i="0" u="none" strike="noStrike">
                          <a:effectLst/>
                          <a:latin typeface="Roboto"/>
                        </a:rPr>
                        <a:t>發布日期：</a:t>
                      </a:r>
                      <a:r>
                        <a:rPr lang="en-US" altLang="zh-TW" sz="1600" b="0" i="0" u="none" strike="noStrike">
                          <a:effectLst/>
                          <a:latin typeface="Roboto"/>
                        </a:rPr>
                        <a:t>2017</a:t>
                      </a:r>
                      <a:r>
                        <a:rPr lang="zh-TW" altLang="en-US" sz="1600" b="0" i="0" u="none" strike="noStrike">
                          <a:effectLst/>
                          <a:latin typeface="Roboto"/>
                        </a:rPr>
                        <a:t>年</a:t>
                      </a:r>
                      <a:r>
                        <a:rPr lang="en-US" altLang="zh-TW" sz="1600" b="0" i="0" u="none" strike="noStrike">
                          <a:effectLst/>
                          <a:latin typeface="Roboto"/>
                        </a:rPr>
                        <a:t>10</a:t>
                      </a:r>
                      <a:r>
                        <a:rPr lang="zh-TW" altLang="en-US" sz="1600" b="0" i="0" u="none" strike="noStrike">
                          <a:effectLst/>
                          <a:latin typeface="Roboto"/>
                        </a:rPr>
                        <a:t>月</a:t>
                      </a:r>
                      <a:r>
                        <a:rPr lang="en-US" altLang="zh-TW" sz="1600" b="0" i="0" u="none" strike="noStrike">
                          <a:effectLst/>
                          <a:latin typeface="Roboto"/>
                        </a:rPr>
                        <a:t>20</a:t>
                      </a:r>
                      <a:r>
                        <a:rPr lang="zh-TW" altLang="en-US" sz="1600" b="0" i="0" u="none" strike="noStrike">
                          <a:effectLst/>
                          <a:latin typeface="Roboto"/>
                        </a:rPr>
                        <a:t>日</a:t>
                      </a:r>
                    </a:p>
                    <a:p>
                      <a:r>
                        <a:rPr lang="zh-TW" altLang="en-US" sz="1600" b="0" i="0" u="none" strike="noStrike">
                          <a:effectLst/>
                          <a:latin typeface="Roboto"/>
                        </a:rPr>
                        <a:t>觀看次數：</a:t>
                      </a:r>
                      <a:r>
                        <a:rPr lang="en-US" altLang="zh-TW" sz="1600" b="0" i="0" u="none" strike="noStrike">
                          <a:effectLst/>
                          <a:latin typeface="Roboto"/>
                        </a:rPr>
                        <a:t>19,672</a:t>
                      </a:r>
                      <a:r>
                        <a:rPr lang="zh-TW" altLang="en-US" sz="1600" b="0" i="0" u="none" strike="noStrike">
                          <a:effectLst/>
                          <a:latin typeface="Roboto"/>
                        </a:rPr>
                        <a:t>次</a:t>
                      </a:r>
                      <a:endParaRPr lang="zh-TW" altLang="en-US" sz="1600" dirty="0">
                        <a:solidFill>
                          <a:schemeClr val="bg1">
                            <a:lumMod val="50000"/>
                          </a:schemeClr>
                        </a:solidFill>
                      </a:endParaRPr>
                    </a:p>
                  </a:txBody>
                  <a:tcPr/>
                </a:tc>
                <a:extLst>
                  <a:ext uri="{0D108BD9-81ED-4DB2-BD59-A6C34878D82A}">
                    <a16:rowId xmlns:a16="http://schemas.microsoft.com/office/drawing/2014/main" xmlns="" val="2404236125"/>
                  </a:ext>
                </a:extLst>
              </a:tr>
              <a:tr h="1160789">
                <a:tc>
                  <a:txBody>
                    <a:bodyPr/>
                    <a:lstStyle/>
                    <a:p>
                      <a:pPr algn="ctr"/>
                      <a:r>
                        <a:rPr lang="en-US" altLang="zh-TW" sz="1600"/>
                        <a:t>2</a:t>
                      </a:r>
                      <a:endParaRPr lang="zh-TW" altLang="en-US" sz="1600" dirty="0">
                        <a:solidFill>
                          <a:schemeClr val="bg1">
                            <a:lumMod val="50000"/>
                          </a:schemeClr>
                        </a:solidFill>
                      </a:endParaRPr>
                    </a:p>
                  </a:txBody>
                  <a:tcPr anchor="ctr"/>
                </a:tc>
                <a:tc>
                  <a:txBody>
                    <a:bodyPr/>
                    <a:lstStyle/>
                    <a:p>
                      <a:r>
                        <a:rPr lang="zh-TW" altLang="en-US" sz="1600" b="0" i="0" u="none" strike="noStrike" dirty="0">
                          <a:effectLst/>
                          <a:latin typeface="Roboto"/>
                          <a:hlinkClick r:id="rId6"/>
                        </a:rPr>
                        <a:t>中興禁令之晶片為什麼這麼難做？晶片的基本原理是什麼？李永樂老師帶你了解！</a:t>
                      </a:r>
                      <a:endParaRPr lang="zh-TW" altLang="en-US" sz="1600" b="0" i="0" u="none" strike="noStrike" dirty="0">
                        <a:effectLst/>
                        <a:latin typeface="Roboto"/>
                      </a:endParaRPr>
                    </a:p>
                    <a:p>
                      <a:r>
                        <a:rPr lang="zh-TW" altLang="en-US" sz="1600" b="0" i="0" u="none" strike="noStrike" dirty="0">
                          <a:effectLst/>
                          <a:latin typeface="Roboto"/>
                        </a:rPr>
                        <a:t>發布日期：</a:t>
                      </a:r>
                      <a:r>
                        <a:rPr lang="en-US" altLang="zh-TW" sz="1600" b="0" i="0" u="none" strike="noStrike" dirty="0">
                          <a:effectLst/>
                          <a:latin typeface="Roboto"/>
                        </a:rPr>
                        <a:t>2018</a:t>
                      </a:r>
                      <a:r>
                        <a:rPr lang="zh-TW" altLang="en-US" sz="1600" b="0" i="0" u="none" strike="noStrike" dirty="0">
                          <a:effectLst/>
                          <a:latin typeface="Roboto"/>
                        </a:rPr>
                        <a:t>年</a:t>
                      </a:r>
                      <a:r>
                        <a:rPr lang="en-US" altLang="zh-TW" sz="1600" b="0" i="0" u="none" strike="noStrike" dirty="0">
                          <a:effectLst/>
                          <a:latin typeface="Roboto"/>
                        </a:rPr>
                        <a:t>4</a:t>
                      </a:r>
                      <a:r>
                        <a:rPr lang="zh-TW" altLang="en-US" sz="1600" b="0" i="0" u="none" strike="noStrike" dirty="0">
                          <a:effectLst/>
                          <a:latin typeface="Roboto"/>
                        </a:rPr>
                        <a:t>月</a:t>
                      </a:r>
                      <a:r>
                        <a:rPr lang="en-US" altLang="zh-TW" sz="1600" b="0" i="0" u="none" strike="noStrike" dirty="0">
                          <a:effectLst/>
                          <a:latin typeface="Roboto"/>
                        </a:rPr>
                        <a:t>19</a:t>
                      </a:r>
                      <a:r>
                        <a:rPr lang="zh-TW" altLang="en-US" sz="1600" b="0" i="0" u="none" strike="noStrike" dirty="0">
                          <a:effectLst/>
                          <a:latin typeface="Roboto"/>
                        </a:rPr>
                        <a:t>日</a:t>
                      </a:r>
                    </a:p>
                    <a:p>
                      <a:r>
                        <a:rPr lang="zh-TW" altLang="en-US" sz="1600" b="0" i="0" u="none" strike="noStrike" dirty="0">
                          <a:effectLst/>
                          <a:latin typeface="Roboto"/>
                        </a:rPr>
                        <a:t>觀看次數：</a:t>
                      </a:r>
                      <a:r>
                        <a:rPr lang="en-US" altLang="zh-TW" sz="1600" b="0" i="0" u="none" strike="noStrike" dirty="0">
                          <a:effectLst/>
                          <a:latin typeface="Roboto"/>
                        </a:rPr>
                        <a:t>3,258,341</a:t>
                      </a:r>
                      <a:r>
                        <a:rPr lang="zh-TW" altLang="en-US" sz="1600" b="0" i="0" u="none" strike="noStrike" dirty="0">
                          <a:effectLst/>
                          <a:latin typeface="Roboto"/>
                        </a:rPr>
                        <a:t>次</a:t>
                      </a:r>
                      <a:endParaRPr lang="zh-TW" altLang="en-US" sz="1600" b="0" i="0" u="none" strike="noStrike" dirty="0">
                        <a:effectLst/>
                        <a:latin typeface="Roboto"/>
                        <a:hlinkClick r:id="rId6"/>
                      </a:endParaRPr>
                    </a:p>
                  </a:txBody>
                  <a:tcPr/>
                </a:tc>
                <a:tc>
                  <a:txBody>
                    <a:bodyPr/>
                    <a:lstStyle/>
                    <a:p>
                      <a:r>
                        <a:rPr lang="zh-TW" altLang="en-US" sz="1600" b="0" dirty="0">
                          <a:effectLst/>
                          <a:hlinkClick r:id="rId7"/>
                        </a:rPr>
                        <a:t>科学史：给出了</a:t>
                      </a:r>
                      <a:r>
                        <a:rPr lang="en-US" altLang="zh-TW" sz="1600" b="0" dirty="0">
                          <a:effectLst/>
                          <a:hlinkClick r:id="rId7"/>
                        </a:rPr>
                        <a:t>110</a:t>
                      </a:r>
                      <a:r>
                        <a:rPr lang="zh-TW" altLang="en-US" sz="1600" b="0" dirty="0">
                          <a:effectLst/>
                          <a:hlinkClick r:id="rId7"/>
                        </a:rPr>
                        <a:t>个高斯定理？看数学王子高斯的学霸人生！</a:t>
                      </a:r>
                      <a:endParaRPr lang="zh-TW" altLang="en-US" sz="1600" b="0" dirty="0">
                        <a:effectLst/>
                      </a:endParaRPr>
                    </a:p>
                    <a:p>
                      <a:r>
                        <a:rPr lang="zh-TW" altLang="en-US" sz="1600" b="0" i="0" u="none" strike="noStrike" dirty="0">
                          <a:effectLst/>
                          <a:latin typeface="Roboto"/>
                        </a:rPr>
                        <a:t>發布日期：</a:t>
                      </a:r>
                      <a:r>
                        <a:rPr lang="en-US" altLang="zh-TW" sz="1600" b="0" i="0" u="none" strike="noStrike" dirty="0">
                          <a:effectLst/>
                          <a:latin typeface="Roboto"/>
                        </a:rPr>
                        <a:t>2018</a:t>
                      </a:r>
                      <a:r>
                        <a:rPr lang="zh-TW" altLang="en-US" sz="1600" b="0" i="0" u="none" strike="noStrike" dirty="0">
                          <a:effectLst/>
                          <a:latin typeface="Roboto"/>
                        </a:rPr>
                        <a:t>年</a:t>
                      </a:r>
                      <a:r>
                        <a:rPr lang="en-US" altLang="zh-TW" sz="1600" b="0" i="0" u="none" strike="noStrike" dirty="0">
                          <a:effectLst/>
                          <a:latin typeface="Roboto"/>
                        </a:rPr>
                        <a:t>4</a:t>
                      </a:r>
                      <a:r>
                        <a:rPr lang="zh-TW" altLang="en-US" sz="1600" b="0" i="0" u="none" strike="noStrike" dirty="0">
                          <a:effectLst/>
                          <a:latin typeface="Roboto"/>
                        </a:rPr>
                        <a:t>月</a:t>
                      </a:r>
                      <a:r>
                        <a:rPr lang="en-US" altLang="zh-TW" sz="1600" b="0" i="0" u="none" strike="noStrike" dirty="0">
                          <a:effectLst/>
                          <a:latin typeface="Roboto"/>
                        </a:rPr>
                        <a:t>27</a:t>
                      </a:r>
                      <a:r>
                        <a:rPr lang="zh-TW" altLang="en-US" sz="1600" b="0" i="0" u="none" strike="noStrike" dirty="0">
                          <a:effectLst/>
                          <a:latin typeface="Roboto"/>
                        </a:rPr>
                        <a:t>日</a:t>
                      </a:r>
                      <a:endParaRPr lang="zh-TW" altLang="en-US" sz="1600" b="0" dirty="0">
                        <a:effectLst/>
                      </a:endParaRPr>
                    </a:p>
                    <a:p>
                      <a:r>
                        <a:rPr lang="zh-TW" altLang="en-US" sz="1600" dirty="0">
                          <a:effectLst/>
                        </a:rPr>
                        <a:t>觀看次數：</a:t>
                      </a:r>
                      <a:r>
                        <a:rPr lang="en-US" altLang="zh-TW" sz="1600" dirty="0">
                          <a:effectLst/>
                        </a:rPr>
                        <a:t>18,489</a:t>
                      </a:r>
                      <a:r>
                        <a:rPr lang="zh-TW" altLang="en-US" sz="1600" dirty="0">
                          <a:effectLst/>
                        </a:rPr>
                        <a:t>次</a:t>
                      </a:r>
                    </a:p>
                  </a:txBody>
                  <a:tcPr/>
                </a:tc>
                <a:extLst>
                  <a:ext uri="{0D108BD9-81ED-4DB2-BD59-A6C34878D82A}">
                    <a16:rowId xmlns:a16="http://schemas.microsoft.com/office/drawing/2014/main" xmlns="" val="1986462985"/>
                  </a:ext>
                </a:extLst>
              </a:tr>
              <a:tr h="357166">
                <a:tc>
                  <a:txBody>
                    <a:bodyPr/>
                    <a:lstStyle/>
                    <a:p>
                      <a:pPr algn="ctr"/>
                      <a:r>
                        <a:rPr lang="en-US" altLang="zh-TW" sz="1600" dirty="0"/>
                        <a:t>3</a:t>
                      </a:r>
                      <a:endParaRPr lang="zh-TW" altLang="en-US" sz="1600" dirty="0">
                        <a:solidFill>
                          <a:schemeClr val="bg1">
                            <a:lumMod val="50000"/>
                          </a:schemeClr>
                        </a:solidFill>
                      </a:endParaRPr>
                    </a:p>
                  </a:txBody>
                  <a:tcPr anchor="ctr"/>
                </a:tc>
                <a:tc>
                  <a:txBody>
                    <a:bodyPr/>
                    <a:lstStyle/>
                    <a:p>
                      <a:r>
                        <a:rPr lang="zh-TW" altLang="en-US" sz="1600" b="0" i="0" u="none" strike="noStrike" dirty="0">
                          <a:solidFill>
                            <a:srgbClr val="111111"/>
                          </a:solidFill>
                          <a:effectLst/>
                          <a:latin typeface="Roboto"/>
                          <a:hlinkClick r:id="rId8"/>
                        </a:rPr>
                        <a:t>“冠狀病毒”是什麼？新型肺炎病毒是如何使人生病的？</a:t>
                      </a:r>
                      <a:endParaRPr lang="zh-TW" altLang="en-US" sz="1600" b="0" i="0" u="none" strike="noStrike" dirty="0">
                        <a:effectLst/>
                        <a:latin typeface="Roboto"/>
                      </a:endParaRPr>
                    </a:p>
                    <a:p>
                      <a:r>
                        <a:rPr lang="zh-TW" altLang="en-US" sz="1600" b="0" i="0" u="none" strike="noStrike" dirty="0">
                          <a:effectLst/>
                          <a:latin typeface="Roboto"/>
                        </a:rPr>
                        <a:t>發布日期：</a:t>
                      </a:r>
                      <a:r>
                        <a:rPr lang="en-US" altLang="zh-TW" sz="1600" b="0" i="0" u="none" strike="noStrike" dirty="0">
                          <a:effectLst/>
                          <a:latin typeface="Roboto"/>
                        </a:rPr>
                        <a:t>2020</a:t>
                      </a:r>
                      <a:r>
                        <a:rPr lang="zh-TW" altLang="en-US" sz="1600" b="0" i="0" u="none" strike="noStrike" dirty="0">
                          <a:effectLst/>
                          <a:latin typeface="Roboto"/>
                        </a:rPr>
                        <a:t>年</a:t>
                      </a:r>
                      <a:r>
                        <a:rPr lang="en-US" altLang="zh-TW" sz="1600" b="0" i="0" u="none" strike="noStrike" dirty="0">
                          <a:effectLst/>
                          <a:latin typeface="Roboto"/>
                        </a:rPr>
                        <a:t>1</a:t>
                      </a:r>
                      <a:r>
                        <a:rPr lang="zh-TW" altLang="en-US" sz="1600" b="0" i="0" u="none" strike="noStrike" dirty="0">
                          <a:effectLst/>
                          <a:latin typeface="Roboto"/>
                        </a:rPr>
                        <a:t>月</a:t>
                      </a:r>
                      <a:r>
                        <a:rPr lang="en-US" altLang="zh-TW" sz="1600" b="0" i="0" u="none" strike="noStrike" dirty="0">
                          <a:effectLst/>
                          <a:latin typeface="Roboto"/>
                        </a:rPr>
                        <a:t>28</a:t>
                      </a:r>
                      <a:r>
                        <a:rPr lang="zh-TW" altLang="en-US" sz="1600" b="0" i="0" u="none" strike="noStrike" dirty="0">
                          <a:effectLst/>
                          <a:latin typeface="Roboto"/>
                        </a:rPr>
                        <a:t>日</a:t>
                      </a:r>
                    </a:p>
                    <a:p>
                      <a:r>
                        <a:rPr lang="zh-TW" altLang="en-US" sz="1600" b="0" i="0" u="none" strike="noStrike" dirty="0">
                          <a:effectLst/>
                          <a:latin typeface="Roboto"/>
                        </a:rPr>
                        <a:t>觀看次數：</a:t>
                      </a:r>
                      <a:r>
                        <a:rPr lang="en-US" altLang="zh-TW" sz="1600" b="0" i="0" u="none" strike="noStrike" dirty="0">
                          <a:effectLst/>
                          <a:latin typeface="Roboto"/>
                        </a:rPr>
                        <a:t>2,728,738</a:t>
                      </a:r>
                      <a:r>
                        <a:rPr lang="zh-TW" altLang="en-US" sz="1600" b="0" i="0" u="none" strike="noStrike" dirty="0">
                          <a:effectLst/>
                          <a:latin typeface="Roboto"/>
                        </a:rPr>
                        <a:t>次</a:t>
                      </a:r>
                      <a:endParaRPr lang="zh-TW" altLang="en-US" sz="1600" dirty="0">
                        <a:solidFill>
                          <a:schemeClr val="bg1">
                            <a:lumMod val="50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i="0" u="none" strike="noStrike">
                          <a:solidFill>
                            <a:srgbClr val="111111"/>
                          </a:solidFill>
                          <a:effectLst/>
                          <a:latin typeface="Roboto"/>
                          <a:hlinkClick r:id="rId9"/>
                        </a:rPr>
                        <a:t>科学史：数学家吵了两千年！三角形内角和不是</a:t>
                      </a:r>
                      <a:r>
                        <a:rPr lang="en-US" altLang="zh-TW" sz="1600" b="0" i="0" u="none" strike="noStrike">
                          <a:solidFill>
                            <a:srgbClr val="111111"/>
                          </a:solidFill>
                          <a:effectLst/>
                          <a:latin typeface="Roboto"/>
                          <a:hlinkClick r:id="rId9"/>
                        </a:rPr>
                        <a:t>180</a:t>
                      </a:r>
                      <a:r>
                        <a:rPr lang="zh-TW" altLang="en-US" sz="1600" b="0" i="0" u="none" strike="noStrike">
                          <a:solidFill>
                            <a:srgbClr val="111111"/>
                          </a:solidFill>
                          <a:effectLst/>
                          <a:latin typeface="Roboto"/>
                          <a:hlinkClick r:id="rId9"/>
                        </a:rPr>
                        <a:t>度？非欧几何是什么？</a:t>
                      </a:r>
                      <a:endParaRPr lang="zh-TW" altLang="en-US" sz="1600" b="0" i="0" u="none" strike="noStrike">
                        <a:solidFill>
                          <a:srgbClr val="111111"/>
                        </a:solidFill>
                        <a:effectLst/>
                        <a:latin typeface="Roboto"/>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i="0" u="none" strike="noStrike">
                          <a:effectLst/>
                          <a:latin typeface="Roboto"/>
                        </a:rPr>
                        <a:t>發布日期：</a:t>
                      </a:r>
                      <a:r>
                        <a:rPr lang="en-US" altLang="zh-TW" sz="1600" b="0" i="0" u="none" strike="noStrike">
                          <a:effectLst/>
                          <a:latin typeface="Roboto"/>
                        </a:rPr>
                        <a:t>2018</a:t>
                      </a:r>
                      <a:r>
                        <a:rPr lang="zh-TW" altLang="en-US" sz="1600" b="0" i="0" u="none" strike="noStrike">
                          <a:effectLst/>
                          <a:latin typeface="Roboto"/>
                        </a:rPr>
                        <a:t>年</a:t>
                      </a:r>
                      <a:r>
                        <a:rPr lang="en-US" altLang="zh-TW" sz="1600" b="0" i="0" u="none" strike="noStrike">
                          <a:effectLst/>
                          <a:latin typeface="Roboto"/>
                        </a:rPr>
                        <a:t>4</a:t>
                      </a:r>
                      <a:r>
                        <a:rPr lang="zh-TW" altLang="en-US" sz="1600" b="0" i="0" u="none" strike="noStrike">
                          <a:effectLst/>
                          <a:latin typeface="Roboto"/>
                        </a:rPr>
                        <a:t>月</a:t>
                      </a:r>
                      <a:r>
                        <a:rPr lang="en-US" altLang="zh-TW" sz="1600" b="0" i="0" u="none" strike="noStrike">
                          <a:effectLst/>
                          <a:latin typeface="Roboto"/>
                        </a:rPr>
                        <a:t>19</a:t>
                      </a:r>
                      <a:r>
                        <a:rPr lang="zh-TW" altLang="en-US" sz="1600" b="0" i="0" u="none" strike="noStrike">
                          <a:effectLst/>
                          <a:latin typeface="Roboto"/>
                        </a:rPr>
                        <a:t>日</a:t>
                      </a:r>
                      <a:endParaRPr lang="zh-TW" altLang="en-US" sz="1600" b="0" i="0" u="none" strike="noStrike">
                        <a:solidFill>
                          <a:srgbClr val="111111"/>
                        </a:solidFill>
                        <a:effectLst/>
                        <a:latin typeface="Roboto"/>
                      </a:endParaRPr>
                    </a:p>
                    <a:p>
                      <a:r>
                        <a:rPr lang="zh-TW" altLang="en-US" sz="1600" b="0" i="0" u="none" strike="noStrike">
                          <a:effectLst/>
                          <a:latin typeface="Roboto"/>
                        </a:rPr>
                        <a:t>觀看次數：</a:t>
                      </a:r>
                      <a:r>
                        <a:rPr lang="en-US" altLang="zh-TW" sz="1600" b="0" i="0" u="none" strike="noStrike">
                          <a:effectLst/>
                          <a:latin typeface="Roboto"/>
                        </a:rPr>
                        <a:t>10,073</a:t>
                      </a:r>
                      <a:r>
                        <a:rPr lang="zh-TW" altLang="en-US" sz="1600" b="0" i="0" u="none" strike="noStrike">
                          <a:effectLst/>
                          <a:latin typeface="Roboto"/>
                        </a:rPr>
                        <a:t>次</a:t>
                      </a:r>
                      <a:endParaRPr lang="zh-TW" altLang="en-US" sz="1600" dirty="0">
                        <a:solidFill>
                          <a:schemeClr val="bg1">
                            <a:lumMod val="50000"/>
                          </a:schemeClr>
                        </a:solidFill>
                      </a:endParaRPr>
                    </a:p>
                  </a:txBody>
                  <a:tcPr/>
                </a:tc>
                <a:extLst>
                  <a:ext uri="{0D108BD9-81ED-4DB2-BD59-A6C34878D82A}">
                    <a16:rowId xmlns:a16="http://schemas.microsoft.com/office/drawing/2014/main" xmlns="" val="674703009"/>
                  </a:ext>
                </a:extLst>
              </a:tr>
              <a:tr h="357166">
                <a:tc>
                  <a:txBody>
                    <a:bodyPr/>
                    <a:lstStyle/>
                    <a:p>
                      <a:pPr algn="ctr"/>
                      <a:r>
                        <a:rPr lang="en-US" altLang="zh-TW" sz="1600"/>
                        <a:t>4</a:t>
                      </a:r>
                      <a:endParaRPr lang="zh-TW" altLang="en-US" sz="1600" dirty="0">
                        <a:solidFill>
                          <a:schemeClr val="bg1">
                            <a:lumMod val="50000"/>
                          </a:schemeClr>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i="0" u="none" strike="noStrike" dirty="0">
                          <a:solidFill>
                            <a:srgbClr val="111111"/>
                          </a:solidFill>
                          <a:effectLst/>
                          <a:latin typeface="Roboto"/>
                          <a:hlinkClick r:id="rId10"/>
                        </a:rPr>
                        <a:t>看懂了這個，你再去炒股；股市暴跌，為啥散戶炒股票總賠錢？李永樂老師用數學告訴你</a:t>
                      </a:r>
                      <a:endParaRPr lang="zh-TW" altLang="en-US" sz="1600" b="0" i="0" u="none" strike="noStrike" dirty="0">
                        <a:solidFill>
                          <a:srgbClr val="111111"/>
                        </a:solidFill>
                        <a:effectLst/>
                        <a:latin typeface="Roboto"/>
                      </a:endParaRPr>
                    </a:p>
                    <a:p>
                      <a:r>
                        <a:rPr lang="zh-TW" altLang="en-US" sz="1600" b="0" i="0" u="none" strike="noStrike" dirty="0">
                          <a:effectLst/>
                          <a:latin typeface="Roboto"/>
                        </a:rPr>
                        <a:t>發布日期：</a:t>
                      </a:r>
                      <a:r>
                        <a:rPr lang="en-US" altLang="zh-TW" sz="1600" b="0" i="0" u="none" strike="noStrike" dirty="0">
                          <a:effectLst/>
                          <a:latin typeface="Roboto"/>
                        </a:rPr>
                        <a:t>2018</a:t>
                      </a:r>
                      <a:r>
                        <a:rPr lang="zh-TW" altLang="en-US" sz="1600" b="0" i="0" u="none" strike="noStrike" dirty="0">
                          <a:effectLst/>
                          <a:latin typeface="Roboto"/>
                        </a:rPr>
                        <a:t>年</a:t>
                      </a:r>
                      <a:r>
                        <a:rPr lang="en-US" altLang="zh-TW" sz="1600" b="0" i="0" u="none" strike="noStrike" dirty="0">
                          <a:effectLst/>
                          <a:latin typeface="Roboto"/>
                        </a:rPr>
                        <a:t>4</a:t>
                      </a:r>
                      <a:r>
                        <a:rPr lang="zh-TW" altLang="en-US" sz="1600" b="0" i="0" u="none" strike="noStrike" dirty="0">
                          <a:effectLst/>
                          <a:latin typeface="Roboto"/>
                        </a:rPr>
                        <a:t>月</a:t>
                      </a:r>
                      <a:r>
                        <a:rPr lang="en-US" altLang="zh-TW" sz="1600" b="0" i="0" u="none" strike="noStrike" dirty="0">
                          <a:effectLst/>
                          <a:latin typeface="Roboto"/>
                        </a:rPr>
                        <a:t>20</a:t>
                      </a:r>
                      <a:r>
                        <a:rPr lang="zh-TW" altLang="en-US" sz="1600" b="0" i="0" u="none" strike="noStrike" dirty="0">
                          <a:effectLst/>
                          <a:latin typeface="Roboto"/>
                        </a:rPr>
                        <a:t>日</a:t>
                      </a:r>
                    </a:p>
                    <a:p>
                      <a:r>
                        <a:rPr lang="zh-TW" altLang="en-US" sz="1600" b="0" i="0" u="none" strike="noStrike" dirty="0">
                          <a:effectLst/>
                          <a:latin typeface="Roboto"/>
                        </a:rPr>
                        <a:t>觀看次數：</a:t>
                      </a:r>
                      <a:r>
                        <a:rPr lang="en-US" altLang="zh-TW" sz="1600" b="0" i="0" u="none" strike="noStrike" dirty="0">
                          <a:effectLst/>
                          <a:latin typeface="Roboto"/>
                        </a:rPr>
                        <a:t>2,641,954</a:t>
                      </a:r>
                      <a:r>
                        <a:rPr lang="zh-TW" altLang="en-US" sz="1600" b="0" i="0" u="none" strike="noStrike" dirty="0">
                          <a:effectLst/>
                          <a:latin typeface="Roboto"/>
                        </a:rPr>
                        <a:t>次</a:t>
                      </a:r>
                      <a:endParaRPr lang="zh-TW" altLang="en-US" sz="1600" dirty="0">
                        <a:solidFill>
                          <a:schemeClr val="bg1">
                            <a:lumMod val="50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i="0" u="none" strike="noStrike">
                          <a:solidFill>
                            <a:srgbClr val="111111"/>
                          </a:solidFill>
                          <a:effectLst/>
                          <a:latin typeface="Roboto"/>
                          <a:hlinkClick r:id="rId11"/>
                        </a:rPr>
                        <a:t>世界杯的物理学：</a:t>
                      </a:r>
                      <a:r>
                        <a:rPr lang="en-US" altLang="zh-TW" sz="1600" b="0" i="0" u="none" strike="noStrike">
                          <a:solidFill>
                            <a:srgbClr val="111111"/>
                          </a:solidFill>
                          <a:effectLst/>
                          <a:latin typeface="Roboto"/>
                          <a:hlinkClick r:id="rId11"/>
                        </a:rPr>
                        <a:t>C</a:t>
                      </a:r>
                      <a:r>
                        <a:rPr lang="zh-TW" altLang="en-US" sz="1600" b="0" i="0" u="none" strike="noStrike">
                          <a:solidFill>
                            <a:srgbClr val="111111"/>
                          </a:solidFill>
                          <a:effectLst/>
                          <a:latin typeface="Roboto"/>
                          <a:hlinkClick r:id="rId11"/>
                        </a:rPr>
                        <a:t>罗的“电梯球” </a:t>
                      </a:r>
                      <a:r>
                        <a:rPr lang="en-US" altLang="zh-TW" sz="1600" b="0" i="0" u="none" strike="noStrike">
                          <a:solidFill>
                            <a:srgbClr val="111111"/>
                          </a:solidFill>
                          <a:effectLst/>
                          <a:latin typeface="Roboto"/>
                          <a:hlinkClick r:id="rId11"/>
                        </a:rPr>
                        <a:t>VS </a:t>
                      </a:r>
                      <a:r>
                        <a:rPr lang="zh-TW" altLang="en-US" sz="1600" b="0" i="0" u="none" strike="noStrike">
                          <a:solidFill>
                            <a:srgbClr val="111111"/>
                          </a:solidFill>
                          <a:effectLst/>
                          <a:latin typeface="Roboto"/>
                          <a:hlinkClick r:id="rId11"/>
                        </a:rPr>
                        <a:t>贝克汉姆的“香蕉球”</a:t>
                      </a:r>
                      <a:endParaRPr lang="zh-TW" altLang="en-US" sz="1600" b="0" i="0" u="none" strike="noStrike">
                        <a:solidFill>
                          <a:srgbClr val="111111"/>
                        </a:solidFill>
                        <a:effectLst/>
                        <a:latin typeface="Roboto"/>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i="0" u="none" strike="noStrike">
                          <a:effectLst/>
                          <a:latin typeface="Roboto"/>
                        </a:rPr>
                        <a:t>發布日期：</a:t>
                      </a:r>
                      <a:r>
                        <a:rPr lang="en-US" altLang="zh-TW" sz="1600" b="0" i="0" u="none" strike="noStrike">
                          <a:effectLst/>
                          <a:latin typeface="Roboto"/>
                        </a:rPr>
                        <a:t>2018</a:t>
                      </a:r>
                      <a:r>
                        <a:rPr lang="zh-TW" altLang="en-US" sz="1600" b="0" i="0" u="none" strike="noStrike">
                          <a:effectLst/>
                          <a:latin typeface="Roboto"/>
                        </a:rPr>
                        <a:t>年</a:t>
                      </a:r>
                      <a:r>
                        <a:rPr lang="en-US" altLang="zh-TW" sz="1600" b="0" i="0" u="none" strike="noStrike">
                          <a:effectLst/>
                          <a:latin typeface="Roboto"/>
                        </a:rPr>
                        <a:t>6</a:t>
                      </a:r>
                      <a:r>
                        <a:rPr lang="zh-TW" altLang="en-US" sz="1600" b="0" i="0" u="none" strike="noStrike">
                          <a:effectLst/>
                          <a:latin typeface="Roboto"/>
                        </a:rPr>
                        <a:t>月</a:t>
                      </a:r>
                      <a:r>
                        <a:rPr lang="en-US" altLang="zh-TW" sz="1600" b="0" i="0" u="none" strike="noStrike">
                          <a:effectLst/>
                          <a:latin typeface="Roboto"/>
                        </a:rPr>
                        <a:t>22</a:t>
                      </a:r>
                      <a:r>
                        <a:rPr lang="zh-TW" altLang="en-US" sz="1600" b="0" i="0" u="none" strike="noStrike">
                          <a:effectLst/>
                          <a:latin typeface="Roboto"/>
                        </a:rPr>
                        <a:t>日</a:t>
                      </a:r>
                    </a:p>
                    <a:p>
                      <a:r>
                        <a:rPr lang="zh-TW" altLang="en-US" sz="1600">
                          <a:effectLst/>
                        </a:rPr>
                        <a:t>觀看次數：</a:t>
                      </a:r>
                      <a:r>
                        <a:rPr lang="en-US" altLang="zh-TW" sz="1600">
                          <a:effectLst/>
                        </a:rPr>
                        <a:t>9,226</a:t>
                      </a:r>
                      <a:r>
                        <a:rPr lang="zh-TW" altLang="en-US" sz="1600">
                          <a:effectLst/>
                        </a:rPr>
                        <a:t>次</a:t>
                      </a:r>
                      <a:endParaRPr lang="zh-TW" altLang="en-US" sz="1600" dirty="0">
                        <a:effectLst/>
                      </a:endParaRPr>
                    </a:p>
                  </a:txBody>
                  <a:tcPr/>
                </a:tc>
                <a:extLst>
                  <a:ext uri="{0D108BD9-81ED-4DB2-BD59-A6C34878D82A}">
                    <a16:rowId xmlns:a16="http://schemas.microsoft.com/office/drawing/2014/main" xmlns="" val="881377154"/>
                  </a:ext>
                </a:extLst>
              </a:tr>
              <a:tr h="357166">
                <a:tc>
                  <a:txBody>
                    <a:bodyPr/>
                    <a:lstStyle/>
                    <a:p>
                      <a:pPr algn="ctr"/>
                      <a:r>
                        <a:rPr lang="en-US" altLang="zh-TW" sz="1600"/>
                        <a:t>5</a:t>
                      </a:r>
                      <a:endParaRPr lang="zh-TW" altLang="en-US" sz="1600" dirty="0">
                        <a:solidFill>
                          <a:schemeClr val="bg1">
                            <a:lumMod val="50000"/>
                          </a:schemeClr>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i="0" u="none" strike="noStrike" dirty="0">
                          <a:solidFill>
                            <a:srgbClr val="111111"/>
                          </a:solidFill>
                          <a:effectLst/>
                          <a:latin typeface="Roboto"/>
                          <a:hlinkClick r:id="rId12"/>
                        </a:rPr>
                        <a:t>外星人存在嗎？人類為什麽看不到外星文明？李永樂老師講費米悖論</a:t>
                      </a:r>
                      <a:endParaRPr lang="zh-TW" altLang="en-US" sz="1600" b="0" i="0" u="none" strike="noStrike" dirty="0">
                        <a:solidFill>
                          <a:srgbClr val="111111"/>
                        </a:solidFill>
                        <a:effectLst/>
                        <a:latin typeface="Roboto"/>
                      </a:endParaRPr>
                    </a:p>
                    <a:p>
                      <a:r>
                        <a:rPr lang="zh-TW" altLang="en-US" sz="1600" b="0" i="0" u="none" strike="noStrike" dirty="0">
                          <a:effectLst/>
                          <a:latin typeface="Roboto"/>
                        </a:rPr>
                        <a:t>發布日期：</a:t>
                      </a:r>
                      <a:r>
                        <a:rPr lang="en-US" altLang="zh-TW" sz="1600" b="0" i="0" u="none" strike="noStrike" dirty="0">
                          <a:effectLst/>
                          <a:latin typeface="Roboto"/>
                        </a:rPr>
                        <a:t>2019</a:t>
                      </a:r>
                      <a:r>
                        <a:rPr lang="zh-TW" altLang="en-US" sz="1600" b="0" i="0" u="none" strike="noStrike" dirty="0">
                          <a:effectLst/>
                          <a:latin typeface="Roboto"/>
                        </a:rPr>
                        <a:t>年</a:t>
                      </a:r>
                      <a:r>
                        <a:rPr lang="en-US" altLang="zh-TW" sz="1600" b="0" i="0" u="none" strike="noStrike" dirty="0">
                          <a:effectLst/>
                          <a:latin typeface="Roboto"/>
                        </a:rPr>
                        <a:t>1</a:t>
                      </a:r>
                      <a:r>
                        <a:rPr lang="zh-TW" altLang="en-US" sz="1600" b="0" i="0" u="none" strike="noStrike" dirty="0">
                          <a:effectLst/>
                          <a:latin typeface="Roboto"/>
                        </a:rPr>
                        <a:t>月</a:t>
                      </a:r>
                      <a:r>
                        <a:rPr lang="en-US" altLang="zh-TW" sz="1600" b="0" i="0" u="none" strike="noStrike" dirty="0">
                          <a:effectLst/>
                          <a:latin typeface="Roboto"/>
                        </a:rPr>
                        <a:t>14</a:t>
                      </a:r>
                      <a:r>
                        <a:rPr lang="zh-TW" altLang="en-US" sz="1600" b="0" i="0" u="none" strike="noStrike" dirty="0">
                          <a:effectLst/>
                          <a:latin typeface="Roboto"/>
                        </a:rPr>
                        <a:t>日</a:t>
                      </a:r>
                      <a:endParaRPr lang="zh-TW" altLang="en-US" sz="1600" dirty="0">
                        <a:solidFill>
                          <a:schemeClr val="bg1">
                            <a:lumMod val="50000"/>
                          </a:schemeClr>
                        </a:solidFill>
                      </a:endParaRPr>
                    </a:p>
                    <a:p>
                      <a:r>
                        <a:rPr lang="zh-TW" altLang="en-US" sz="1600" b="0" i="0" u="none" strike="noStrike" dirty="0">
                          <a:effectLst/>
                          <a:latin typeface="Roboto"/>
                        </a:rPr>
                        <a:t>觀看次數：</a:t>
                      </a:r>
                      <a:r>
                        <a:rPr lang="en-US" altLang="zh-TW" sz="1600" b="0" i="0" u="none" strike="noStrike" dirty="0">
                          <a:effectLst/>
                          <a:latin typeface="Roboto"/>
                        </a:rPr>
                        <a:t>2,459,404</a:t>
                      </a:r>
                      <a:r>
                        <a:rPr lang="zh-TW" altLang="en-US" sz="1600" b="0" i="0" u="none" strike="noStrike" dirty="0">
                          <a:effectLst/>
                          <a:latin typeface="Roboto"/>
                        </a:rPr>
                        <a:t>次</a:t>
                      </a:r>
                      <a:endParaRPr lang="zh-TW" altLang="en-US" sz="1600" dirty="0">
                        <a:solidFill>
                          <a:schemeClr val="bg1">
                            <a:lumMod val="50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i="0" u="none" strike="noStrike" dirty="0">
                          <a:solidFill>
                            <a:srgbClr val="111111"/>
                          </a:solidFill>
                          <a:effectLst/>
                          <a:latin typeface="Roboto"/>
                          <a:hlinkClick r:id="rId13"/>
                        </a:rPr>
                        <a:t>史上第二高产，欧拉有多牛？为什么说伯努利改变了他的人生？</a:t>
                      </a:r>
                      <a:r>
                        <a:rPr lang="en-US" altLang="zh-TW" sz="1600" b="0" i="0" u="none" strike="noStrike" dirty="0">
                          <a:solidFill>
                            <a:srgbClr val="111111"/>
                          </a:solidFill>
                          <a:effectLst/>
                          <a:latin typeface="Roboto"/>
                          <a:hlinkClick r:id="rId13"/>
                        </a:rPr>
                        <a:t>[</a:t>
                      </a:r>
                      <a:r>
                        <a:rPr lang="zh-TW" altLang="en-US" sz="1600" b="0" i="0" u="none" strike="noStrike" dirty="0">
                          <a:solidFill>
                            <a:srgbClr val="111111"/>
                          </a:solidFill>
                          <a:effectLst/>
                          <a:latin typeface="Roboto"/>
                          <a:hlinkClick r:id="rId13"/>
                        </a:rPr>
                        <a:t>手绘科普</a:t>
                      </a:r>
                      <a:r>
                        <a:rPr lang="en-US" altLang="zh-TW" sz="1600" b="0" i="0" u="none" strike="noStrike" dirty="0">
                          <a:solidFill>
                            <a:srgbClr val="111111"/>
                          </a:solidFill>
                          <a:effectLst/>
                          <a:latin typeface="Roboto"/>
                          <a:hlinkClick r:id="rId13"/>
                        </a:rPr>
                        <a:t>]</a:t>
                      </a:r>
                      <a:endParaRPr lang="zh-TW" altLang="en-US" sz="1600" b="0" i="0" u="none" strike="noStrike" dirty="0">
                        <a:solidFill>
                          <a:srgbClr val="111111"/>
                        </a:solidFill>
                        <a:effectLst/>
                        <a:latin typeface="Roboto"/>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i="0" u="none" strike="noStrike" dirty="0">
                          <a:effectLst/>
                          <a:latin typeface="Roboto"/>
                        </a:rPr>
                        <a:t>發布日期：</a:t>
                      </a:r>
                      <a:r>
                        <a:rPr lang="en-US" altLang="zh-TW" sz="1600" b="0" i="0" u="none" strike="noStrike" dirty="0">
                          <a:effectLst/>
                          <a:latin typeface="Roboto"/>
                        </a:rPr>
                        <a:t>2018</a:t>
                      </a:r>
                      <a:r>
                        <a:rPr lang="zh-TW" altLang="en-US" sz="1600" b="0" i="0" u="none" strike="noStrike" dirty="0">
                          <a:effectLst/>
                          <a:latin typeface="Roboto"/>
                        </a:rPr>
                        <a:t>年</a:t>
                      </a:r>
                      <a:r>
                        <a:rPr lang="en-US" altLang="zh-TW" sz="1600" b="0" i="0" u="none" strike="noStrike" dirty="0">
                          <a:effectLst/>
                          <a:latin typeface="Roboto"/>
                        </a:rPr>
                        <a:t>10</a:t>
                      </a:r>
                      <a:r>
                        <a:rPr lang="zh-TW" altLang="en-US" sz="1600" b="0" i="0" u="none" strike="noStrike" dirty="0">
                          <a:effectLst/>
                          <a:latin typeface="Roboto"/>
                        </a:rPr>
                        <a:t>月</a:t>
                      </a:r>
                      <a:r>
                        <a:rPr lang="en-US" altLang="zh-TW" sz="1600" b="0" i="0" u="none" strike="noStrike" dirty="0">
                          <a:effectLst/>
                          <a:latin typeface="Roboto"/>
                        </a:rPr>
                        <a:t>18</a:t>
                      </a:r>
                      <a:r>
                        <a:rPr lang="zh-TW" altLang="en-US" sz="1600" b="0" i="0" u="none" strike="noStrike" dirty="0">
                          <a:effectLst/>
                          <a:latin typeface="Roboto"/>
                        </a:rPr>
                        <a:t>日</a:t>
                      </a:r>
                      <a:endParaRPr lang="zh-TW" altLang="en-US" sz="1600" b="0" i="0" u="none" strike="noStrike" dirty="0">
                        <a:solidFill>
                          <a:srgbClr val="111111"/>
                        </a:solidFill>
                        <a:effectLst/>
                        <a:latin typeface="Roboto"/>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i="0" u="none" strike="noStrike" dirty="0">
                          <a:effectLst/>
                          <a:latin typeface="Roboto"/>
                        </a:rPr>
                        <a:t>觀看次數：</a:t>
                      </a:r>
                      <a:r>
                        <a:rPr lang="en-US" altLang="zh-TW" sz="1600" b="0" i="0" u="none" strike="noStrike" dirty="0">
                          <a:effectLst/>
                          <a:latin typeface="Roboto"/>
                        </a:rPr>
                        <a:t>8,268</a:t>
                      </a:r>
                      <a:r>
                        <a:rPr lang="zh-TW" altLang="en-US" sz="1600" b="0" i="0" u="none" strike="noStrike" dirty="0">
                          <a:effectLst/>
                          <a:latin typeface="Roboto"/>
                        </a:rPr>
                        <a:t>次</a:t>
                      </a:r>
                      <a:endParaRPr lang="zh-TW" altLang="en-US" sz="1600" dirty="0">
                        <a:solidFill>
                          <a:schemeClr val="bg1">
                            <a:lumMod val="50000"/>
                          </a:schemeClr>
                        </a:solidFill>
                      </a:endParaRPr>
                    </a:p>
                  </a:txBody>
                  <a:tcPr/>
                </a:tc>
                <a:extLst>
                  <a:ext uri="{0D108BD9-81ED-4DB2-BD59-A6C34878D82A}">
                    <a16:rowId xmlns:a16="http://schemas.microsoft.com/office/drawing/2014/main" xmlns="" val="2104077433"/>
                  </a:ext>
                </a:extLst>
              </a:tr>
            </a:tbl>
          </a:graphicData>
        </a:graphic>
      </p:graphicFrame>
    </p:spTree>
    <p:extLst>
      <p:ext uri="{BB962C8B-B14F-4D97-AF65-F5344CB8AC3E}">
        <p14:creationId xmlns:p14="http://schemas.microsoft.com/office/powerpoint/2010/main" val="50985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直角三角形 1"/>
          <p:cNvSpPr/>
          <p:nvPr/>
        </p:nvSpPr>
        <p:spPr>
          <a:xfrm flipH="1">
            <a:off x="3505199" y="5629274"/>
            <a:ext cx="8755236" cy="1228725"/>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直角三角形 2"/>
          <p:cNvSpPr/>
          <p:nvPr/>
        </p:nvSpPr>
        <p:spPr>
          <a:xfrm>
            <a:off x="0" y="3900488"/>
            <a:ext cx="8340898" cy="2957512"/>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4" name="图片 5"/>
          <p:cNvPicPr>
            <a:picLocks noChangeAspect="1"/>
          </p:cNvPicPr>
          <p:nvPr/>
        </p:nvPicPr>
        <p:blipFill rotWithShape="1">
          <a:blip r:embed="rId2" cstate="screen"/>
          <a:srcRect/>
          <a:stretch>
            <a:fillRect/>
          </a:stretch>
        </p:blipFill>
        <p:spPr>
          <a:xfrm>
            <a:off x="4489796" y="0"/>
            <a:ext cx="7702204" cy="1508760"/>
          </a:xfrm>
          <a:prstGeom prst="rect">
            <a:avLst/>
          </a:prstGeom>
        </p:spPr>
      </p:pic>
      <p:sp>
        <p:nvSpPr>
          <p:cNvPr id="5" name="椭圆 6"/>
          <p:cNvSpPr/>
          <p:nvPr/>
        </p:nvSpPr>
        <p:spPr>
          <a:xfrm>
            <a:off x="4993964" y="2151402"/>
            <a:ext cx="1864408" cy="1864510"/>
          </a:xfrm>
          <a:prstGeom prst="ellipse">
            <a:avLst/>
          </a:prstGeom>
          <a:solidFill>
            <a:srgbClr val="58C4B8"/>
          </a:solidFill>
          <a:ln>
            <a:solidFill>
              <a:srgbClr val="58C4B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r>
              <a:rPr lang="en-US" altLang="zh-TW" sz="4000" b="1" dirty="0">
                <a:latin typeface="微软雅黑" panose="020B0503020204020204" charset="-122"/>
                <a:ea typeface="微软雅黑" panose="020B0503020204020204" charset="-122"/>
              </a:rPr>
              <a:t>02</a:t>
            </a:r>
            <a:endParaRPr lang="zh-CN" altLang="en-US" sz="4000" b="1" dirty="0">
              <a:latin typeface="微软雅黑" panose="020B0503020204020204" charset="-122"/>
              <a:ea typeface="微软雅黑" panose="020B0503020204020204" charset="-122"/>
            </a:endParaRPr>
          </a:p>
        </p:txBody>
      </p:sp>
      <p:sp>
        <p:nvSpPr>
          <p:cNvPr id="6" name="矩形 5">
            <a:extLst>
              <a:ext uri="{FF2B5EF4-FFF2-40B4-BE49-F238E27FC236}">
                <a16:creationId xmlns:a16="http://schemas.microsoft.com/office/drawing/2014/main" xmlns="" id="{3682EAFB-10BF-834D-9469-9E4FE2FF7DA0}"/>
              </a:ext>
            </a:extLst>
          </p:cNvPr>
          <p:cNvSpPr/>
          <p:nvPr/>
        </p:nvSpPr>
        <p:spPr>
          <a:xfrm>
            <a:off x="5304381" y="4658554"/>
            <a:ext cx="1243572" cy="1231106"/>
          </a:xfrm>
          <a:prstGeom prst="rect">
            <a:avLst/>
          </a:prstGeom>
        </p:spPr>
        <p:txBody>
          <a:bodyPr wrap="square" lIns="0" tIns="0" rIns="0" bIns="0">
            <a:spAutoFit/>
          </a:bodyPr>
          <a:lstStyle/>
          <a:p>
            <a:pPr marL="171450" lvl="0" indent="-171450">
              <a:buFont typeface="Arial" panose="020B0604020202020204" pitchFamily="34" charset="0"/>
              <a:buChar char="•"/>
            </a:pPr>
            <a:r>
              <a:rPr lang="zh-TW" altLang="en-US" sz="2000" dirty="0">
                <a:solidFill>
                  <a:schemeClr val="bg1">
                    <a:lumMod val="50000"/>
                  </a:schemeClr>
                </a:solidFill>
                <a:latin typeface="微软雅黑" panose="020B0503020204020204" charset="-122"/>
                <a:ea typeface="微软雅黑" panose="020B0503020204020204" charset="-122"/>
              </a:rPr>
              <a:t>影片內容</a:t>
            </a:r>
            <a:endParaRPr lang="en-US" altLang="zh-TW" sz="2000" dirty="0">
              <a:solidFill>
                <a:schemeClr val="bg1">
                  <a:lumMod val="50000"/>
                </a:schemeClr>
              </a:solidFill>
              <a:latin typeface="微软雅黑" panose="020B0503020204020204" charset="-122"/>
              <a:ea typeface="微软雅黑" panose="020B0503020204020204" charset="-122"/>
            </a:endParaRPr>
          </a:p>
          <a:p>
            <a:pPr marL="171450" lvl="0" indent="-171450">
              <a:buFont typeface="Arial" panose="020B0604020202020204" pitchFamily="34" charset="0"/>
              <a:buChar char="•"/>
            </a:pPr>
            <a:r>
              <a:rPr lang="zh-TW" altLang="en-US" sz="2000" dirty="0">
                <a:solidFill>
                  <a:schemeClr val="bg1">
                    <a:lumMod val="50000"/>
                  </a:schemeClr>
                </a:solidFill>
                <a:latin typeface="微软雅黑" panose="020B0503020204020204" charset="-122"/>
                <a:ea typeface="微软雅黑" panose="020B0503020204020204" charset="-122"/>
              </a:rPr>
              <a:t>表現方式</a:t>
            </a:r>
          </a:p>
          <a:p>
            <a:pPr marL="171450" lvl="0" indent="-171450">
              <a:buFont typeface="Arial" panose="020B0604020202020204" pitchFamily="34" charset="0"/>
              <a:buChar char="•"/>
            </a:pPr>
            <a:r>
              <a:rPr lang="zh-TW" altLang="en-US" sz="2000" dirty="0">
                <a:solidFill>
                  <a:schemeClr val="bg1">
                    <a:lumMod val="50000"/>
                  </a:schemeClr>
                </a:solidFill>
                <a:latin typeface="微软雅黑" panose="020B0503020204020204" charset="-122"/>
                <a:ea typeface="微软雅黑" panose="020B0503020204020204" charset="-122"/>
              </a:rPr>
              <a:t>說話方式</a:t>
            </a:r>
          </a:p>
          <a:p>
            <a:pPr marL="171450" lvl="0" indent="-171450">
              <a:buFont typeface="Arial" panose="020B0604020202020204" pitchFamily="34" charset="0"/>
              <a:buChar char="•"/>
            </a:pPr>
            <a:r>
              <a:rPr lang="zh-TW" altLang="en-US" sz="2000" dirty="0">
                <a:solidFill>
                  <a:schemeClr val="bg1">
                    <a:lumMod val="50000"/>
                  </a:schemeClr>
                </a:solidFill>
                <a:latin typeface="微软雅黑" panose="020B0503020204020204" charset="-122"/>
                <a:ea typeface="微软雅黑" panose="020B0503020204020204" charset="-122"/>
              </a:rPr>
              <a:t>更新速度</a:t>
            </a:r>
            <a:endParaRPr lang="zh-CN" altLang="zh-CN" sz="2000" dirty="0">
              <a:solidFill>
                <a:schemeClr val="bg1">
                  <a:lumMod val="50000"/>
                </a:schemeClr>
              </a:solidFill>
              <a:latin typeface="微软雅黑" panose="020B0503020204020204" charset="-122"/>
              <a:ea typeface="微软雅黑" panose="020B0503020204020204" charset="-122"/>
            </a:endParaRPr>
          </a:p>
        </p:txBody>
      </p:sp>
      <p:sp>
        <p:nvSpPr>
          <p:cNvPr id="7" name="矩形 6"/>
          <p:cNvSpPr/>
          <p:nvPr/>
        </p:nvSpPr>
        <p:spPr>
          <a:xfrm>
            <a:off x="5095536" y="4119245"/>
            <a:ext cx="1661263" cy="492443"/>
          </a:xfrm>
          <a:prstGeom prst="rect">
            <a:avLst/>
          </a:prstGeom>
        </p:spPr>
        <p:txBody>
          <a:bodyPr wrap="square" lIns="0" tIns="0" rIns="0" bIns="0">
            <a:spAutoFit/>
          </a:bodyPr>
          <a:lstStyle/>
          <a:p>
            <a:pPr lvl="0" algn="ctr"/>
            <a:r>
              <a:rPr lang="zh-TW" altLang="en-US" sz="3200" b="1" dirty="0">
                <a:solidFill>
                  <a:schemeClr val="bg1">
                    <a:lumMod val="50000"/>
                  </a:schemeClr>
                </a:solidFill>
                <a:latin typeface="微软雅黑" panose="020B0503020204020204" charset="-122"/>
                <a:ea typeface="微软雅黑" panose="020B0503020204020204" charset="-122"/>
              </a:rPr>
              <a:t>比較項目</a:t>
            </a:r>
            <a:endParaRPr lang="en-US" altLang="zh-TW" sz="3200" b="1" dirty="0">
              <a:solidFill>
                <a:schemeClr val="bg1">
                  <a:lumMod val="50000"/>
                </a:schemeClr>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124651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
            <a:extLst>
              <a:ext uri="{FF2B5EF4-FFF2-40B4-BE49-F238E27FC236}">
                <a16:creationId xmlns:a16="http://schemas.microsoft.com/office/drawing/2014/main" xmlns="" id="{90623511-D7F9-1D4D-AA25-3FB87E3CA63E}"/>
              </a:ext>
            </a:extLst>
          </p:cNvPr>
          <p:cNvGrpSpPr/>
          <p:nvPr/>
        </p:nvGrpSpPr>
        <p:grpSpPr>
          <a:xfrm>
            <a:off x="0" y="3900488"/>
            <a:ext cx="12260435" cy="2957512"/>
            <a:chOff x="0" y="3900488"/>
            <a:chExt cx="12260435" cy="2957512"/>
          </a:xfrm>
        </p:grpSpPr>
        <p:sp>
          <p:nvSpPr>
            <p:cNvPr id="3" name="直角三角形 2"/>
            <p:cNvSpPr/>
            <p:nvPr/>
          </p:nvSpPr>
          <p:spPr>
            <a:xfrm flipH="1">
              <a:off x="3505199" y="5629274"/>
              <a:ext cx="8755236" cy="1228725"/>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直角三角形 3"/>
            <p:cNvSpPr/>
            <p:nvPr/>
          </p:nvSpPr>
          <p:spPr>
            <a:xfrm>
              <a:off x="0" y="3900488"/>
              <a:ext cx="8340898" cy="2957512"/>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grpSp>
      <p:grpSp>
        <p:nvGrpSpPr>
          <p:cNvPr id="6" name="组合 11"/>
          <p:cNvGrpSpPr/>
          <p:nvPr/>
        </p:nvGrpSpPr>
        <p:grpSpPr bwMode="auto">
          <a:xfrm>
            <a:off x="271254" y="514442"/>
            <a:ext cx="3523380" cy="735625"/>
            <a:chOff x="3886200" y="188686"/>
            <a:chExt cx="4699000" cy="979713"/>
          </a:xfrm>
        </p:grpSpPr>
        <p:sp>
          <p:nvSpPr>
            <p:cNvPr id="8" name="任意多边形 18"/>
            <p:cNvSpPr/>
            <p:nvPr/>
          </p:nvSpPr>
          <p:spPr>
            <a:xfrm>
              <a:off x="3886200" y="188686"/>
              <a:ext cx="4495800" cy="884595"/>
            </a:xfrm>
            <a:custGeom>
              <a:avLst/>
              <a:gdLst>
                <a:gd name="connsiteX0" fmla="*/ 0 w 4495800"/>
                <a:gd name="connsiteY0" fmla="*/ 285750 h 1981200"/>
                <a:gd name="connsiteX1" fmla="*/ 419100 w 4495800"/>
                <a:gd name="connsiteY1" fmla="*/ 1866900 h 1981200"/>
                <a:gd name="connsiteX2" fmla="*/ 4114800 w 4495800"/>
                <a:gd name="connsiteY2" fmla="*/ 1981200 h 1981200"/>
                <a:gd name="connsiteX3" fmla="*/ 4495800 w 4495800"/>
                <a:gd name="connsiteY3" fmla="*/ 0 h 1981200"/>
                <a:gd name="connsiteX4" fmla="*/ 0 w 4495800"/>
                <a:gd name="connsiteY4" fmla="*/ 285750 h 198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800" h="1981200">
                  <a:moveTo>
                    <a:pt x="0" y="285750"/>
                  </a:moveTo>
                  <a:lnTo>
                    <a:pt x="419100" y="1866900"/>
                  </a:lnTo>
                  <a:lnTo>
                    <a:pt x="4114800" y="1981200"/>
                  </a:lnTo>
                  <a:lnTo>
                    <a:pt x="4495800" y="0"/>
                  </a:lnTo>
                  <a:lnTo>
                    <a:pt x="0" y="28575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zh-CN" altLang="en-US" b="1" dirty="0">
                <a:latin typeface="Microsoft JhengHei" panose="020B0604030504040204" pitchFamily="34" charset="-120"/>
                <a:ea typeface="Microsoft JhengHei" panose="020B0604030504040204" pitchFamily="34" charset="-120"/>
              </a:endParaRPr>
            </a:p>
          </p:txBody>
        </p:sp>
        <p:sp>
          <p:nvSpPr>
            <p:cNvPr id="9" name="任意多边形 20"/>
            <p:cNvSpPr/>
            <p:nvPr/>
          </p:nvSpPr>
          <p:spPr>
            <a:xfrm>
              <a:off x="4089400" y="283804"/>
              <a:ext cx="4495800" cy="884595"/>
            </a:xfrm>
            <a:custGeom>
              <a:avLst/>
              <a:gdLst>
                <a:gd name="connsiteX0" fmla="*/ 0 w 4495800"/>
                <a:gd name="connsiteY0" fmla="*/ 285750 h 1981200"/>
                <a:gd name="connsiteX1" fmla="*/ 419100 w 4495800"/>
                <a:gd name="connsiteY1" fmla="*/ 1866900 h 1981200"/>
                <a:gd name="connsiteX2" fmla="*/ 4114800 w 4495800"/>
                <a:gd name="connsiteY2" fmla="*/ 1981200 h 1981200"/>
                <a:gd name="connsiteX3" fmla="*/ 4495800 w 4495800"/>
                <a:gd name="connsiteY3" fmla="*/ 0 h 1981200"/>
                <a:gd name="connsiteX4" fmla="*/ 0 w 4495800"/>
                <a:gd name="connsiteY4" fmla="*/ 285750 h 198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800" h="1981200">
                  <a:moveTo>
                    <a:pt x="0" y="285750"/>
                  </a:moveTo>
                  <a:lnTo>
                    <a:pt x="419100" y="1866900"/>
                  </a:lnTo>
                  <a:lnTo>
                    <a:pt x="4114800" y="1981200"/>
                  </a:lnTo>
                  <a:lnTo>
                    <a:pt x="4495800" y="0"/>
                  </a:lnTo>
                  <a:lnTo>
                    <a:pt x="0" y="285750"/>
                  </a:lnTo>
                  <a:close/>
                </a:path>
              </a:pathLst>
            </a:custGeom>
            <a:solidFill>
              <a:schemeClr val="accent1">
                <a:lumMod val="40000"/>
                <a:lumOff val="60000"/>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sz="2400" b="1" dirty="0">
                  <a:latin typeface="Microsoft JhengHei" panose="020B0604030504040204" pitchFamily="34" charset="-120"/>
                  <a:ea typeface="Microsoft JhengHei" panose="020B0604030504040204" pitchFamily="34" charset="-120"/>
                </a:rPr>
                <a:t>   影片內容</a:t>
              </a:r>
              <a:endParaRPr lang="zh-CN" altLang="en-US" sz="2300" b="1" dirty="0">
                <a:latin typeface="Microsoft JhengHei" panose="020B0604030504040204" pitchFamily="34" charset="-120"/>
                <a:ea typeface="Microsoft JhengHei" panose="020B0604030504040204" pitchFamily="34" charset="-120"/>
              </a:endParaRPr>
            </a:p>
          </p:txBody>
        </p:sp>
      </p:grpSp>
      <p:sp>
        <p:nvSpPr>
          <p:cNvPr id="7" name="矩形 6">
            <a:extLst>
              <a:ext uri="{FF2B5EF4-FFF2-40B4-BE49-F238E27FC236}">
                <a16:creationId xmlns:a16="http://schemas.microsoft.com/office/drawing/2014/main" xmlns="" id="{D30EC50B-F06C-9141-A091-151BB4AC25A5}"/>
              </a:ext>
            </a:extLst>
          </p:cNvPr>
          <p:cNvSpPr/>
          <p:nvPr/>
        </p:nvSpPr>
        <p:spPr>
          <a:xfrm>
            <a:off x="423616" y="1250067"/>
            <a:ext cx="5513634" cy="1846659"/>
          </a:xfrm>
          <a:prstGeom prst="rect">
            <a:avLst/>
          </a:prstGeom>
        </p:spPr>
        <p:txBody>
          <a:bodyPr wrap="square" lIns="0" tIns="0" rIns="0" bIns="0">
            <a:spAutoFit/>
          </a:bodyPr>
          <a:lstStyle/>
          <a:p>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我認為兩人的頻道雖然都以科普為主，但李永樂</a:t>
            </a:r>
          </a:p>
          <a:p>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老師的科普與時事較有連結（例如：冠狀病毒）</a:t>
            </a:r>
          </a:p>
          <a:p>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，兔肉菌的較沒有（世界杯除外）。因此今天我在電視上看到一則新聞，想要去了解背後的原因而上</a:t>
            </a:r>
            <a:r>
              <a:rPr lang="en-US" altLang="zh-TW" sz="2000" dirty="0">
                <a:solidFill>
                  <a:schemeClr val="bg1">
                    <a:lumMod val="50000"/>
                  </a:schemeClr>
                </a:solidFill>
                <a:latin typeface="Microsoft JhengHei" panose="020B0604030504040204" pitchFamily="34" charset="-120"/>
                <a:ea typeface="Microsoft JhengHei" panose="020B0604030504040204" pitchFamily="34" charset="-120"/>
              </a:rPr>
              <a:t>YouTube</a:t>
            </a:r>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搜尋時，我比較有可能看到的會</a:t>
            </a:r>
          </a:p>
          <a:p>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是李永樂老師的影片，而不是兔肉菌的。</a:t>
            </a:r>
          </a:p>
        </p:txBody>
      </p:sp>
      <p:grpSp>
        <p:nvGrpSpPr>
          <p:cNvPr id="11" name="组合 11">
            <a:extLst>
              <a:ext uri="{FF2B5EF4-FFF2-40B4-BE49-F238E27FC236}">
                <a16:creationId xmlns:a16="http://schemas.microsoft.com/office/drawing/2014/main" xmlns="" id="{C02259C9-C8E0-DA4D-8FB2-692345A8E6C7}"/>
              </a:ext>
            </a:extLst>
          </p:cNvPr>
          <p:cNvGrpSpPr/>
          <p:nvPr/>
        </p:nvGrpSpPr>
        <p:grpSpPr bwMode="auto">
          <a:xfrm>
            <a:off x="271254" y="3760931"/>
            <a:ext cx="3523380" cy="735625"/>
            <a:chOff x="3886200" y="188686"/>
            <a:chExt cx="4699000" cy="979713"/>
          </a:xfrm>
        </p:grpSpPr>
        <p:sp>
          <p:nvSpPr>
            <p:cNvPr id="13" name="任意多边形 18">
              <a:extLst>
                <a:ext uri="{FF2B5EF4-FFF2-40B4-BE49-F238E27FC236}">
                  <a16:creationId xmlns:a16="http://schemas.microsoft.com/office/drawing/2014/main" xmlns="" id="{B258D27B-CCD9-2048-BFA6-55F972D00586}"/>
                </a:ext>
              </a:extLst>
            </p:cNvPr>
            <p:cNvSpPr/>
            <p:nvPr/>
          </p:nvSpPr>
          <p:spPr>
            <a:xfrm>
              <a:off x="3886200" y="188686"/>
              <a:ext cx="4495800" cy="884595"/>
            </a:xfrm>
            <a:custGeom>
              <a:avLst/>
              <a:gdLst>
                <a:gd name="connsiteX0" fmla="*/ 0 w 4495800"/>
                <a:gd name="connsiteY0" fmla="*/ 285750 h 1981200"/>
                <a:gd name="connsiteX1" fmla="*/ 419100 w 4495800"/>
                <a:gd name="connsiteY1" fmla="*/ 1866900 h 1981200"/>
                <a:gd name="connsiteX2" fmla="*/ 4114800 w 4495800"/>
                <a:gd name="connsiteY2" fmla="*/ 1981200 h 1981200"/>
                <a:gd name="connsiteX3" fmla="*/ 4495800 w 4495800"/>
                <a:gd name="connsiteY3" fmla="*/ 0 h 1981200"/>
                <a:gd name="connsiteX4" fmla="*/ 0 w 4495800"/>
                <a:gd name="connsiteY4" fmla="*/ 285750 h 198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800" h="1981200">
                  <a:moveTo>
                    <a:pt x="0" y="285750"/>
                  </a:moveTo>
                  <a:lnTo>
                    <a:pt x="419100" y="1866900"/>
                  </a:lnTo>
                  <a:lnTo>
                    <a:pt x="4114800" y="1981200"/>
                  </a:lnTo>
                  <a:lnTo>
                    <a:pt x="4495800" y="0"/>
                  </a:lnTo>
                  <a:lnTo>
                    <a:pt x="0" y="28575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endParaRPr lang="zh-CN" altLang="en-US" b="1" dirty="0">
                <a:latin typeface="Microsoft JhengHei" panose="020B0604030504040204" pitchFamily="34" charset="-120"/>
                <a:ea typeface="Microsoft JhengHei" panose="020B0604030504040204" pitchFamily="34" charset="-120"/>
              </a:endParaRPr>
            </a:p>
          </p:txBody>
        </p:sp>
        <p:sp>
          <p:nvSpPr>
            <p:cNvPr id="14" name="任意多边形 20">
              <a:extLst>
                <a:ext uri="{FF2B5EF4-FFF2-40B4-BE49-F238E27FC236}">
                  <a16:creationId xmlns:a16="http://schemas.microsoft.com/office/drawing/2014/main" xmlns="" id="{4FA03513-3A1B-9F4D-AD2F-F3918F8FA912}"/>
                </a:ext>
              </a:extLst>
            </p:cNvPr>
            <p:cNvSpPr/>
            <p:nvPr/>
          </p:nvSpPr>
          <p:spPr>
            <a:xfrm>
              <a:off x="4089400" y="283804"/>
              <a:ext cx="4495800" cy="884595"/>
            </a:xfrm>
            <a:custGeom>
              <a:avLst/>
              <a:gdLst>
                <a:gd name="connsiteX0" fmla="*/ 0 w 4495800"/>
                <a:gd name="connsiteY0" fmla="*/ 285750 h 1981200"/>
                <a:gd name="connsiteX1" fmla="*/ 419100 w 4495800"/>
                <a:gd name="connsiteY1" fmla="*/ 1866900 h 1981200"/>
                <a:gd name="connsiteX2" fmla="*/ 4114800 w 4495800"/>
                <a:gd name="connsiteY2" fmla="*/ 1981200 h 1981200"/>
                <a:gd name="connsiteX3" fmla="*/ 4495800 w 4495800"/>
                <a:gd name="connsiteY3" fmla="*/ 0 h 1981200"/>
                <a:gd name="connsiteX4" fmla="*/ 0 w 4495800"/>
                <a:gd name="connsiteY4" fmla="*/ 285750 h 198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800" h="1981200">
                  <a:moveTo>
                    <a:pt x="0" y="285750"/>
                  </a:moveTo>
                  <a:lnTo>
                    <a:pt x="419100" y="1866900"/>
                  </a:lnTo>
                  <a:lnTo>
                    <a:pt x="4114800" y="1981200"/>
                  </a:lnTo>
                  <a:lnTo>
                    <a:pt x="4495800" y="0"/>
                  </a:lnTo>
                  <a:lnTo>
                    <a:pt x="0" y="285750"/>
                  </a:lnTo>
                  <a:close/>
                </a:path>
              </a:pathLst>
            </a:custGeom>
            <a:solidFill>
              <a:schemeClr val="accent1">
                <a:lumMod val="40000"/>
                <a:lumOff val="60000"/>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zh-TW" altLang="en-US" sz="2400" b="1" dirty="0">
                  <a:latin typeface="Microsoft JhengHei" panose="020B0604030504040204" pitchFamily="34" charset="-120"/>
                  <a:ea typeface="Microsoft JhengHei" panose="020B0604030504040204" pitchFamily="34" charset="-120"/>
                </a:rPr>
                <a:t>   表現方式</a:t>
              </a:r>
              <a:endParaRPr lang="zh-CN" altLang="en-US" sz="2300" b="1" dirty="0">
                <a:latin typeface="Microsoft JhengHei" panose="020B0604030504040204" pitchFamily="34" charset="-120"/>
                <a:ea typeface="Microsoft JhengHei" panose="020B0604030504040204" pitchFamily="34" charset="-120"/>
              </a:endParaRPr>
            </a:p>
          </p:txBody>
        </p:sp>
      </p:grpSp>
      <p:sp>
        <p:nvSpPr>
          <p:cNvPr id="12" name="矩形 11">
            <a:extLst>
              <a:ext uri="{FF2B5EF4-FFF2-40B4-BE49-F238E27FC236}">
                <a16:creationId xmlns:a16="http://schemas.microsoft.com/office/drawing/2014/main" xmlns="" id="{22CEE8B4-FC97-EA4A-B15E-8E9AE97F7CF8}"/>
              </a:ext>
            </a:extLst>
          </p:cNvPr>
          <p:cNvSpPr/>
          <p:nvPr/>
        </p:nvSpPr>
        <p:spPr>
          <a:xfrm>
            <a:off x="423616" y="4568176"/>
            <a:ext cx="5513634" cy="1538883"/>
          </a:xfrm>
          <a:prstGeom prst="rect">
            <a:avLst/>
          </a:prstGeom>
        </p:spPr>
        <p:txBody>
          <a:bodyPr wrap="square" lIns="0" tIns="0" rIns="0" bIns="0">
            <a:spAutoFit/>
          </a:bodyPr>
          <a:lstStyle/>
          <a:p>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李永樂老師的表現方式主要是以李永樂老師本人口述，並在黑板上記重點的方式進行，風格較嚴肅。而兔肉菌的表現方式主要是以兔肉菌本人口述，並搭配上手繪圖片，風格較輕鬆。因此我認為觀眾會比較願意點進兔肉菌的影片觀看。</a:t>
            </a:r>
          </a:p>
        </p:txBody>
      </p:sp>
      <p:grpSp>
        <p:nvGrpSpPr>
          <p:cNvPr id="16" name="组合 11">
            <a:extLst>
              <a:ext uri="{FF2B5EF4-FFF2-40B4-BE49-F238E27FC236}">
                <a16:creationId xmlns:a16="http://schemas.microsoft.com/office/drawing/2014/main" xmlns="" id="{6F1581EA-24FD-E74B-8AFD-D5EEE33F57E0}"/>
              </a:ext>
            </a:extLst>
          </p:cNvPr>
          <p:cNvGrpSpPr/>
          <p:nvPr/>
        </p:nvGrpSpPr>
        <p:grpSpPr bwMode="auto">
          <a:xfrm>
            <a:off x="6096000" y="514242"/>
            <a:ext cx="3523380" cy="732342"/>
            <a:chOff x="3886200" y="188686"/>
            <a:chExt cx="4699000" cy="975341"/>
          </a:xfrm>
        </p:grpSpPr>
        <p:sp>
          <p:nvSpPr>
            <p:cNvPr id="18" name="任意多边形 18">
              <a:extLst>
                <a:ext uri="{FF2B5EF4-FFF2-40B4-BE49-F238E27FC236}">
                  <a16:creationId xmlns:a16="http://schemas.microsoft.com/office/drawing/2014/main" xmlns="" id="{C7FBC3CA-0748-F34A-A3D5-8F6A44BD3AE0}"/>
                </a:ext>
              </a:extLst>
            </p:cNvPr>
            <p:cNvSpPr/>
            <p:nvPr/>
          </p:nvSpPr>
          <p:spPr>
            <a:xfrm>
              <a:off x="3886200" y="188686"/>
              <a:ext cx="4495800" cy="884595"/>
            </a:xfrm>
            <a:custGeom>
              <a:avLst/>
              <a:gdLst>
                <a:gd name="connsiteX0" fmla="*/ 0 w 4495800"/>
                <a:gd name="connsiteY0" fmla="*/ 285750 h 1981200"/>
                <a:gd name="connsiteX1" fmla="*/ 419100 w 4495800"/>
                <a:gd name="connsiteY1" fmla="*/ 1866900 h 1981200"/>
                <a:gd name="connsiteX2" fmla="*/ 4114800 w 4495800"/>
                <a:gd name="connsiteY2" fmla="*/ 1981200 h 1981200"/>
                <a:gd name="connsiteX3" fmla="*/ 4495800 w 4495800"/>
                <a:gd name="connsiteY3" fmla="*/ 0 h 1981200"/>
                <a:gd name="connsiteX4" fmla="*/ 0 w 4495800"/>
                <a:gd name="connsiteY4" fmla="*/ 285750 h 198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800" h="1981200">
                  <a:moveTo>
                    <a:pt x="0" y="285750"/>
                  </a:moveTo>
                  <a:lnTo>
                    <a:pt x="419100" y="1866900"/>
                  </a:lnTo>
                  <a:lnTo>
                    <a:pt x="4114800" y="1981200"/>
                  </a:lnTo>
                  <a:lnTo>
                    <a:pt x="4495800" y="0"/>
                  </a:lnTo>
                  <a:lnTo>
                    <a:pt x="0" y="28575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zh-CN" altLang="en-US" b="1" dirty="0">
                <a:latin typeface="Microsoft JhengHei" panose="020B0604030504040204" pitchFamily="34" charset="-120"/>
                <a:ea typeface="Microsoft JhengHei" panose="020B0604030504040204" pitchFamily="34" charset="-120"/>
              </a:endParaRPr>
            </a:p>
          </p:txBody>
        </p:sp>
        <p:sp>
          <p:nvSpPr>
            <p:cNvPr id="19" name="任意多边形 20">
              <a:extLst>
                <a:ext uri="{FF2B5EF4-FFF2-40B4-BE49-F238E27FC236}">
                  <a16:creationId xmlns:a16="http://schemas.microsoft.com/office/drawing/2014/main" xmlns="" id="{570E4E52-9A2F-784E-91B3-F79ED368959F}"/>
                </a:ext>
              </a:extLst>
            </p:cNvPr>
            <p:cNvSpPr/>
            <p:nvPr/>
          </p:nvSpPr>
          <p:spPr>
            <a:xfrm>
              <a:off x="4089399" y="279432"/>
              <a:ext cx="4495801" cy="884595"/>
            </a:xfrm>
            <a:custGeom>
              <a:avLst/>
              <a:gdLst>
                <a:gd name="connsiteX0" fmla="*/ 0 w 4495800"/>
                <a:gd name="connsiteY0" fmla="*/ 285750 h 1981200"/>
                <a:gd name="connsiteX1" fmla="*/ 419100 w 4495800"/>
                <a:gd name="connsiteY1" fmla="*/ 1866900 h 1981200"/>
                <a:gd name="connsiteX2" fmla="*/ 4114800 w 4495800"/>
                <a:gd name="connsiteY2" fmla="*/ 1981200 h 1981200"/>
                <a:gd name="connsiteX3" fmla="*/ 4495800 w 4495800"/>
                <a:gd name="connsiteY3" fmla="*/ 0 h 1981200"/>
                <a:gd name="connsiteX4" fmla="*/ 0 w 4495800"/>
                <a:gd name="connsiteY4" fmla="*/ 285750 h 198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800" h="1981200">
                  <a:moveTo>
                    <a:pt x="0" y="285750"/>
                  </a:moveTo>
                  <a:lnTo>
                    <a:pt x="419100" y="1866900"/>
                  </a:lnTo>
                  <a:lnTo>
                    <a:pt x="4114800" y="1981200"/>
                  </a:lnTo>
                  <a:lnTo>
                    <a:pt x="4495800" y="0"/>
                  </a:lnTo>
                  <a:lnTo>
                    <a:pt x="0" y="285750"/>
                  </a:lnTo>
                  <a:close/>
                </a:path>
              </a:pathLst>
            </a:custGeom>
            <a:solidFill>
              <a:schemeClr val="accent1">
                <a:lumMod val="40000"/>
                <a:lumOff val="60000"/>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sz="2400" b="1" dirty="0">
                  <a:latin typeface="Microsoft JhengHei" panose="020B0604030504040204" pitchFamily="34" charset="-120"/>
                  <a:ea typeface="Microsoft JhengHei" panose="020B0604030504040204" pitchFamily="34" charset="-120"/>
                </a:rPr>
                <a:t>  說話方式</a:t>
              </a:r>
              <a:endParaRPr lang="zh-CN" altLang="en-US" sz="2300" b="1" dirty="0">
                <a:latin typeface="Microsoft JhengHei" panose="020B0604030504040204" pitchFamily="34" charset="-120"/>
                <a:ea typeface="Microsoft JhengHei" panose="020B0604030504040204" pitchFamily="34" charset="-120"/>
              </a:endParaRPr>
            </a:p>
          </p:txBody>
        </p:sp>
      </p:grpSp>
      <p:sp>
        <p:nvSpPr>
          <p:cNvPr id="17" name="矩形 16">
            <a:extLst>
              <a:ext uri="{FF2B5EF4-FFF2-40B4-BE49-F238E27FC236}">
                <a16:creationId xmlns:a16="http://schemas.microsoft.com/office/drawing/2014/main" xmlns="" id="{FCC99675-56AD-434E-A8FA-D9FA5EBBD71F}"/>
              </a:ext>
            </a:extLst>
          </p:cNvPr>
          <p:cNvSpPr/>
          <p:nvPr/>
        </p:nvSpPr>
        <p:spPr>
          <a:xfrm>
            <a:off x="6254750" y="1250067"/>
            <a:ext cx="5513634" cy="1538883"/>
          </a:xfrm>
          <a:prstGeom prst="rect">
            <a:avLst/>
          </a:prstGeom>
        </p:spPr>
        <p:txBody>
          <a:bodyPr wrap="square" lIns="0" tIns="0" rIns="0" bIns="0">
            <a:spAutoFit/>
          </a:bodyPr>
          <a:lstStyle/>
          <a:p>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李永樂老師的說話方式較字正腔圓，語速較慢，在沒有字幕的情況下也可以清楚的知道內容。而兔肉菌的說話方式主要較口齒不清，語速較快，沒有字幕的話很難理解內容。因此我認為觀眾會比較喜歡李永樂老師的影片。</a:t>
            </a:r>
          </a:p>
        </p:txBody>
      </p:sp>
      <p:sp>
        <p:nvSpPr>
          <p:cNvPr id="20" name="星形: 十六角 5">
            <a:extLst>
              <a:ext uri="{FF2B5EF4-FFF2-40B4-BE49-F238E27FC236}">
                <a16:creationId xmlns:a16="http://schemas.microsoft.com/office/drawing/2014/main" xmlns="" id="{D9323C8B-6C38-A448-AE30-C1F29D67B05B}"/>
              </a:ext>
            </a:extLst>
          </p:cNvPr>
          <p:cNvSpPr/>
          <p:nvPr/>
        </p:nvSpPr>
        <p:spPr>
          <a:xfrm rot="20620672">
            <a:off x="1188637" y="1457499"/>
            <a:ext cx="4633126" cy="1828800"/>
          </a:xfrm>
          <a:prstGeom prst="star16">
            <a:avLst/>
          </a:prstGeom>
          <a:solidFill>
            <a:srgbClr val="C0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latin typeface="Microsoft JhengHei" panose="020B0604030504040204" pitchFamily="34" charset="-120"/>
                <a:ea typeface="Microsoft JhengHei" panose="020B0604030504040204" pitchFamily="34" charset="-120"/>
                <a:cs typeface="Microsoft Himalaya" pitchFamily="2" charset="0"/>
              </a:rPr>
              <a:t>李永樂老師較好</a:t>
            </a:r>
          </a:p>
        </p:txBody>
      </p:sp>
      <p:sp>
        <p:nvSpPr>
          <p:cNvPr id="21" name="星形: 十六角 8">
            <a:extLst>
              <a:ext uri="{FF2B5EF4-FFF2-40B4-BE49-F238E27FC236}">
                <a16:creationId xmlns:a16="http://schemas.microsoft.com/office/drawing/2014/main" xmlns="" id="{BEB626B3-3548-CE4A-A61D-728E92021542}"/>
              </a:ext>
            </a:extLst>
          </p:cNvPr>
          <p:cNvSpPr/>
          <p:nvPr/>
        </p:nvSpPr>
        <p:spPr>
          <a:xfrm rot="20620672">
            <a:off x="1188635" y="4531575"/>
            <a:ext cx="4633126" cy="1828800"/>
          </a:xfrm>
          <a:prstGeom prst="star16">
            <a:avLst/>
          </a:prstGeom>
          <a:solidFill>
            <a:srgbClr val="C0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latin typeface="Microsoft JhengHei" panose="020B0604030504040204" pitchFamily="34" charset="-120"/>
                <a:ea typeface="Microsoft JhengHei" panose="020B0604030504040204" pitchFamily="34" charset="-120"/>
                <a:cs typeface="Microsoft Himalaya" pitchFamily="2" charset="0"/>
              </a:rPr>
              <a:t>兔肉菌較好</a:t>
            </a:r>
          </a:p>
        </p:txBody>
      </p:sp>
      <p:sp>
        <p:nvSpPr>
          <p:cNvPr id="22" name="星形: 十六角 9">
            <a:extLst>
              <a:ext uri="{FF2B5EF4-FFF2-40B4-BE49-F238E27FC236}">
                <a16:creationId xmlns:a16="http://schemas.microsoft.com/office/drawing/2014/main" xmlns="" id="{7FE47390-AF61-0644-BF4C-A5F37EF7D1C3}"/>
              </a:ext>
            </a:extLst>
          </p:cNvPr>
          <p:cNvSpPr/>
          <p:nvPr/>
        </p:nvSpPr>
        <p:spPr>
          <a:xfrm rot="20620672">
            <a:off x="6854632" y="1465949"/>
            <a:ext cx="4633126" cy="1828800"/>
          </a:xfrm>
          <a:prstGeom prst="star16">
            <a:avLst/>
          </a:prstGeom>
          <a:solidFill>
            <a:srgbClr val="C0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latin typeface="Microsoft JhengHei" panose="020B0604030504040204" pitchFamily="34" charset="-120"/>
                <a:ea typeface="Microsoft JhengHei" panose="020B0604030504040204" pitchFamily="34" charset="-120"/>
                <a:cs typeface="Microsoft Himalaya" pitchFamily="2" charset="0"/>
              </a:rPr>
              <a:t>李永樂老師較好</a:t>
            </a:r>
          </a:p>
        </p:txBody>
      </p:sp>
    </p:spTree>
    <p:extLst>
      <p:ext uri="{BB962C8B-B14F-4D97-AF65-F5344CB8AC3E}">
        <p14:creationId xmlns:p14="http://schemas.microsoft.com/office/powerpoint/2010/main" val="4204879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childTnLst>
                                </p:cTn>
                              </p:par>
                              <p:par>
                                <p:cTn id="12" presetID="53" presetClass="entr" presetSubtype="16" fill="hold" grpId="1" nodeType="with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p:cTn id="14" dur="500" fill="hold"/>
                                        <p:tgtEl>
                                          <p:spTgt spid="20"/>
                                        </p:tgtEl>
                                        <p:attrNameLst>
                                          <p:attrName>ppt_w</p:attrName>
                                        </p:attrNameLst>
                                      </p:cBhvr>
                                      <p:tavLst>
                                        <p:tav tm="0">
                                          <p:val>
                                            <p:fltVal val="0"/>
                                          </p:val>
                                        </p:tav>
                                        <p:tav tm="100000">
                                          <p:val>
                                            <p:strVal val="#ppt_w"/>
                                          </p:val>
                                        </p:tav>
                                      </p:tavLst>
                                    </p:anim>
                                    <p:anim calcmode="lin" valueType="num">
                                      <p:cBhvr>
                                        <p:cTn id="15" dur="500" fill="hold"/>
                                        <p:tgtEl>
                                          <p:spTgt spid="20"/>
                                        </p:tgtEl>
                                        <p:attrNameLst>
                                          <p:attrName>ppt_h</p:attrName>
                                        </p:attrNameLst>
                                      </p:cBhvr>
                                      <p:tavLst>
                                        <p:tav tm="0">
                                          <p:val>
                                            <p:fltVal val="0"/>
                                          </p:val>
                                        </p:tav>
                                        <p:tav tm="100000">
                                          <p:val>
                                            <p:strVal val="#ppt_h"/>
                                          </p:val>
                                        </p:tav>
                                      </p:tavLst>
                                    </p:anim>
                                    <p:animEffect transition="in" filter="fade">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childTnLst>
                                </p:cTn>
                              </p:par>
                              <p:par>
                                <p:cTn id="27" presetID="53" presetClass="entr" presetSubtype="16" fill="hold" grpId="1" nodeType="with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ppt_w</p:attrName>
                                        </p:attrNameLst>
                                      </p:cBhvr>
                                      <p:tavLst>
                                        <p:tav tm="0">
                                          <p:val>
                                            <p:fltVal val="0"/>
                                          </p:val>
                                        </p:tav>
                                        <p:tav tm="100000">
                                          <p:val>
                                            <p:strVal val="#ppt_w"/>
                                          </p:val>
                                        </p:tav>
                                      </p:tavLst>
                                    </p:anim>
                                    <p:anim calcmode="lin" valueType="num">
                                      <p:cBhvr>
                                        <p:cTn id="30" dur="500" fill="hold"/>
                                        <p:tgtEl>
                                          <p:spTgt spid="21"/>
                                        </p:tgtEl>
                                        <p:attrNameLst>
                                          <p:attrName>ppt_h</p:attrName>
                                        </p:attrNameLst>
                                      </p:cBhvr>
                                      <p:tavLst>
                                        <p:tav tm="0">
                                          <p:val>
                                            <p:fltVal val="0"/>
                                          </p:val>
                                        </p:tav>
                                        <p:tav tm="100000">
                                          <p:val>
                                            <p:strVal val="#ppt_h"/>
                                          </p:val>
                                        </p:tav>
                                      </p:tavLst>
                                    </p:anim>
                                    <p:animEffect transition="in" filter="fade">
                                      <p:cBhvr>
                                        <p:cTn id="31" dur="500"/>
                                        <p:tgtEl>
                                          <p:spTgt spid="2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5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53" presetClass="entr" presetSubtype="16" fill="hold" grpId="1" nodeType="with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p:cTn id="43" dur="500" fill="hold"/>
                                        <p:tgtEl>
                                          <p:spTgt spid="22"/>
                                        </p:tgtEl>
                                        <p:attrNameLst>
                                          <p:attrName>ppt_w</p:attrName>
                                        </p:attrNameLst>
                                      </p:cBhvr>
                                      <p:tavLst>
                                        <p:tav tm="0">
                                          <p:val>
                                            <p:fltVal val="0"/>
                                          </p:val>
                                        </p:tav>
                                        <p:tav tm="100000">
                                          <p:val>
                                            <p:strVal val="#ppt_w"/>
                                          </p:val>
                                        </p:tav>
                                      </p:tavLst>
                                    </p:anim>
                                    <p:anim calcmode="lin" valueType="num">
                                      <p:cBhvr>
                                        <p:cTn id="44" dur="500" fill="hold"/>
                                        <p:tgtEl>
                                          <p:spTgt spid="22"/>
                                        </p:tgtEl>
                                        <p:attrNameLst>
                                          <p:attrName>ppt_h</p:attrName>
                                        </p:attrNameLst>
                                      </p:cBhvr>
                                      <p:tavLst>
                                        <p:tav tm="0">
                                          <p:val>
                                            <p:fltVal val="0"/>
                                          </p:val>
                                        </p:tav>
                                        <p:tav tm="100000">
                                          <p:val>
                                            <p:strVal val="#ppt_h"/>
                                          </p:val>
                                        </p:tav>
                                      </p:tavLst>
                                    </p:anim>
                                    <p:animEffect transition="in" filter="fade">
                                      <p:cBhvr>
                                        <p:cTn id="4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7" grpId="0"/>
      <p:bldP spid="20" grpId="0" animBg="1"/>
      <p:bldP spid="20" grpId="1" animBg="1"/>
      <p:bldP spid="21" grpId="0" animBg="1"/>
      <p:bldP spid="21" grpId="1" animBg="1"/>
      <p:bldP spid="22" grpId="0" animBg="1"/>
      <p:bldP spid="22"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
            <a:extLst>
              <a:ext uri="{FF2B5EF4-FFF2-40B4-BE49-F238E27FC236}">
                <a16:creationId xmlns:a16="http://schemas.microsoft.com/office/drawing/2014/main" xmlns="" id="{90623511-D7F9-1D4D-AA25-3FB87E3CA63E}"/>
              </a:ext>
            </a:extLst>
          </p:cNvPr>
          <p:cNvGrpSpPr/>
          <p:nvPr/>
        </p:nvGrpSpPr>
        <p:grpSpPr>
          <a:xfrm>
            <a:off x="0" y="3900488"/>
            <a:ext cx="12260435" cy="2957512"/>
            <a:chOff x="0" y="3900488"/>
            <a:chExt cx="12260435" cy="2957512"/>
          </a:xfrm>
        </p:grpSpPr>
        <p:sp>
          <p:nvSpPr>
            <p:cNvPr id="3" name="直角三角形 2"/>
            <p:cNvSpPr/>
            <p:nvPr/>
          </p:nvSpPr>
          <p:spPr>
            <a:xfrm flipH="1">
              <a:off x="3505199" y="5629274"/>
              <a:ext cx="8755236" cy="1228725"/>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直角三角形 3"/>
            <p:cNvSpPr/>
            <p:nvPr/>
          </p:nvSpPr>
          <p:spPr>
            <a:xfrm>
              <a:off x="0" y="3900488"/>
              <a:ext cx="8340898" cy="2957512"/>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grpSp>
      <p:grpSp>
        <p:nvGrpSpPr>
          <p:cNvPr id="5" name="组合 11"/>
          <p:cNvGrpSpPr/>
          <p:nvPr/>
        </p:nvGrpSpPr>
        <p:grpSpPr bwMode="auto">
          <a:xfrm>
            <a:off x="271254" y="514442"/>
            <a:ext cx="3523380" cy="735625"/>
            <a:chOff x="3886200" y="188686"/>
            <a:chExt cx="4699000" cy="979713"/>
          </a:xfrm>
        </p:grpSpPr>
        <p:sp>
          <p:nvSpPr>
            <p:cNvPr id="6" name="任意多边形 18"/>
            <p:cNvSpPr/>
            <p:nvPr/>
          </p:nvSpPr>
          <p:spPr>
            <a:xfrm>
              <a:off x="3886200" y="188686"/>
              <a:ext cx="4495800" cy="884595"/>
            </a:xfrm>
            <a:custGeom>
              <a:avLst/>
              <a:gdLst>
                <a:gd name="connsiteX0" fmla="*/ 0 w 4495800"/>
                <a:gd name="connsiteY0" fmla="*/ 285750 h 1981200"/>
                <a:gd name="connsiteX1" fmla="*/ 419100 w 4495800"/>
                <a:gd name="connsiteY1" fmla="*/ 1866900 h 1981200"/>
                <a:gd name="connsiteX2" fmla="*/ 4114800 w 4495800"/>
                <a:gd name="connsiteY2" fmla="*/ 1981200 h 1981200"/>
                <a:gd name="connsiteX3" fmla="*/ 4495800 w 4495800"/>
                <a:gd name="connsiteY3" fmla="*/ 0 h 1981200"/>
                <a:gd name="connsiteX4" fmla="*/ 0 w 4495800"/>
                <a:gd name="connsiteY4" fmla="*/ 285750 h 198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800" h="1981200">
                  <a:moveTo>
                    <a:pt x="0" y="285750"/>
                  </a:moveTo>
                  <a:lnTo>
                    <a:pt x="419100" y="1866900"/>
                  </a:lnTo>
                  <a:lnTo>
                    <a:pt x="4114800" y="1981200"/>
                  </a:lnTo>
                  <a:lnTo>
                    <a:pt x="4495800" y="0"/>
                  </a:lnTo>
                  <a:lnTo>
                    <a:pt x="0" y="28575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zh-CN" altLang="en-US" b="1" dirty="0"/>
            </a:p>
          </p:txBody>
        </p:sp>
        <p:sp>
          <p:nvSpPr>
            <p:cNvPr id="7" name="任意多边形 20"/>
            <p:cNvSpPr/>
            <p:nvPr/>
          </p:nvSpPr>
          <p:spPr>
            <a:xfrm>
              <a:off x="4089400" y="283804"/>
              <a:ext cx="4495800" cy="884595"/>
            </a:xfrm>
            <a:custGeom>
              <a:avLst/>
              <a:gdLst>
                <a:gd name="connsiteX0" fmla="*/ 0 w 4495800"/>
                <a:gd name="connsiteY0" fmla="*/ 285750 h 1981200"/>
                <a:gd name="connsiteX1" fmla="*/ 419100 w 4495800"/>
                <a:gd name="connsiteY1" fmla="*/ 1866900 h 1981200"/>
                <a:gd name="connsiteX2" fmla="*/ 4114800 w 4495800"/>
                <a:gd name="connsiteY2" fmla="*/ 1981200 h 1981200"/>
                <a:gd name="connsiteX3" fmla="*/ 4495800 w 4495800"/>
                <a:gd name="connsiteY3" fmla="*/ 0 h 1981200"/>
                <a:gd name="connsiteX4" fmla="*/ 0 w 4495800"/>
                <a:gd name="connsiteY4" fmla="*/ 285750 h 198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800" h="1981200">
                  <a:moveTo>
                    <a:pt x="0" y="285750"/>
                  </a:moveTo>
                  <a:lnTo>
                    <a:pt x="419100" y="1866900"/>
                  </a:lnTo>
                  <a:lnTo>
                    <a:pt x="4114800" y="1981200"/>
                  </a:lnTo>
                  <a:lnTo>
                    <a:pt x="4495800" y="0"/>
                  </a:lnTo>
                  <a:lnTo>
                    <a:pt x="0" y="285750"/>
                  </a:lnTo>
                  <a:close/>
                </a:path>
              </a:pathLst>
            </a:custGeom>
            <a:solidFill>
              <a:schemeClr val="accent1">
                <a:lumMod val="40000"/>
                <a:lumOff val="60000"/>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sz="2400" b="1" dirty="0"/>
                <a:t>   更新速度</a:t>
              </a:r>
              <a:endParaRPr lang="zh-CN" altLang="en-US" sz="2300" b="1" dirty="0"/>
            </a:p>
          </p:txBody>
        </p:sp>
      </p:grpSp>
      <p:sp>
        <p:nvSpPr>
          <p:cNvPr id="8" name="矩形 7">
            <a:extLst>
              <a:ext uri="{FF2B5EF4-FFF2-40B4-BE49-F238E27FC236}">
                <a16:creationId xmlns:a16="http://schemas.microsoft.com/office/drawing/2014/main" xmlns="" id="{D30EC50B-F06C-9141-A091-151BB4AC25A5}"/>
              </a:ext>
            </a:extLst>
          </p:cNvPr>
          <p:cNvSpPr/>
          <p:nvPr/>
        </p:nvSpPr>
        <p:spPr>
          <a:xfrm>
            <a:off x="423616" y="1371187"/>
            <a:ext cx="4963206" cy="615553"/>
          </a:xfrm>
          <a:prstGeom prst="rect">
            <a:avLst/>
          </a:prstGeom>
        </p:spPr>
        <p:txBody>
          <a:bodyPr wrap="square" lIns="0" tIns="0" rIns="0" bIns="0">
            <a:spAutoFit/>
          </a:bodyPr>
          <a:lstStyle/>
          <a:p>
            <a:pPr algn="ctr"/>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    以下是</a:t>
            </a:r>
            <a:r>
              <a:rPr lang="en-US" altLang="zh-TW" sz="2000" i="0" u="none" strike="noStrike" dirty="0" err="1">
                <a:solidFill>
                  <a:schemeClr val="bg1">
                    <a:lumMod val="50000"/>
                  </a:schemeClr>
                </a:solidFill>
                <a:effectLst/>
                <a:latin typeface="Microsoft JhengHei" panose="020B0604030504040204" pitchFamily="34" charset="-120"/>
                <a:ea typeface="Microsoft JhengHei" panose="020B0604030504040204" pitchFamily="34" charset="-120"/>
                <a:hlinkClick r:id="rId2"/>
              </a:rPr>
              <a:t>NoxInfluencer</a:t>
            </a:r>
            <a:r>
              <a:rPr lang="zh-TW" altLang="en-US" sz="2000" i="0" u="none" strike="noStrike" dirty="0">
                <a:solidFill>
                  <a:schemeClr val="bg1">
                    <a:lumMod val="50000"/>
                  </a:schemeClr>
                </a:solidFill>
                <a:effectLst/>
                <a:latin typeface="Microsoft JhengHei" panose="020B0604030504040204" pitchFamily="34" charset="-120"/>
                <a:ea typeface="Microsoft JhengHei" panose="020B0604030504040204" pitchFamily="34" charset="-120"/>
              </a:rPr>
              <a:t>對兩人頻道的分析</a:t>
            </a:r>
            <a:endParaRPr lang="en-US" altLang="zh-TW" sz="2000" i="0" u="none" strike="noStrike" dirty="0">
              <a:solidFill>
                <a:schemeClr val="bg1">
                  <a:lumMod val="50000"/>
                </a:schemeClr>
              </a:solidFill>
              <a:effectLst/>
              <a:latin typeface="Microsoft JhengHei" panose="020B0604030504040204" pitchFamily="34" charset="-120"/>
              <a:ea typeface="Microsoft JhengHei" panose="020B0604030504040204" pitchFamily="34" charset="-120"/>
              <a:hlinkClick r:id="rId2">
                <a:extLst>
                  <a:ext uri="{A12FA001-AC4F-418D-AE19-62706E023703}">
                    <ahyp:hlinkClr xmlns:ahyp="http://schemas.microsoft.com/office/drawing/2018/hyperlinkcolor" xmlns="" val="tx"/>
                  </a:ext>
                </a:extLst>
              </a:hlinkClick>
            </a:endParaRPr>
          </a:p>
          <a:p>
            <a:pPr lvl="0" algn="ctr"/>
            <a:endParaRPr lang="zh-CN" altLang="zh-CN" sz="2000" dirty="0">
              <a:solidFill>
                <a:schemeClr val="bg1">
                  <a:lumMod val="50000"/>
                </a:schemeClr>
              </a:solidFill>
              <a:latin typeface="Microsoft JhengHei" panose="020B0604030504040204" pitchFamily="34" charset="-120"/>
              <a:ea typeface="Microsoft JhengHei" panose="020B0604030504040204" pitchFamily="34" charset="-120"/>
            </a:endParaRPr>
          </a:p>
        </p:txBody>
      </p:sp>
      <p:sp>
        <p:nvSpPr>
          <p:cNvPr id="9" name="文字方塊 8">
            <a:extLst>
              <a:ext uri="{FF2B5EF4-FFF2-40B4-BE49-F238E27FC236}">
                <a16:creationId xmlns:a16="http://schemas.microsoft.com/office/drawing/2014/main" xmlns="" id="{B8807D7E-CDE1-0F4D-B604-B311D291F549}"/>
              </a:ext>
            </a:extLst>
          </p:cNvPr>
          <p:cNvSpPr txBox="1"/>
          <p:nvPr/>
        </p:nvSpPr>
        <p:spPr>
          <a:xfrm>
            <a:off x="8950802" y="1754046"/>
            <a:ext cx="3175750" cy="3970318"/>
          </a:xfrm>
          <a:prstGeom prst="rect">
            <a:avLst/>
          </a:prstGeom>
          <a:noFill/>
        </p:spPr>
        <p:txBody>
          <a:bodyPr wrap="square" rtlCol="0">
            <a:spAutoFit/>
          </a:bodyPr>
          <a:lstStyle/>
          <a:p>
            <a:pPr algn="l"/>
            <a:r>
              <a:rPr lang="zh-TW" altLang="en-US" dirty="0">
                <a:solidFill>
                  <a:schemeClr val="bg1">
                    <a:lumMod val="50000"/>
                  </a:schemeClr>
                </a:solidFill>
                <a:latin typeface="Microsoft YaHei" panose="020B0503020204020204" pitchFamily="34" charset="-122"/>
                <a:ea typeface="Microsoft YaHei" panose="020B0503020204020204" pitchFamily="34" charset="-122"/>
              </a:rPr>
              <a:t>我們可以清楚的看到在影片發布頻率上李永樂老師的頻道的確遠高於兔肉菌，也就是李永樂老師的更新速度較快。我認為更新速度較快有助於吸引觀眾，因為如果今天更新的影片你沒興趣，李永樂老師的頻道幾天後就有新影片了，你不至於忘記他，但兔肉菌的影片卻等一個禮拜以上，而在等待新影片的時間時你就可能已經忘記他了。因此我認為在更新速度上李永樂老師做得比兔肉菌好。</a:t>
            </a:r>
          </a:p>
        </p:txBody>
      </p:sp>
      <p:grpSp>
        <p:nvGrpSpPr>
          <p:cNvPr id="10" name="群組 9">
            <a:extLst>
              <a:ext uri="{FF2B5EF4-FFF2-40B4-BE49-F238E27FC236}">
                <a16:creationId xmlns:a16="http://schemas.microsoft.com/office/drawing/2014/main" xmlns="" id="{EADDF058-2018-4641-801C-6B2BFF661A80}"/>
              </a:ext>
            </a:extLst>
          </p:cNvPr>
          <p:cNvGrpSpPr/>
          <p:nvPr/>
        </p:nvGrpSpPr>
        <p:grpSpPr>
          <a:xfrm>
            <a:off x="807041" y="1857671"/>
            <a:ext cx="3559022" cy="4066748"/>
            <a:chOff x="807041" y="1857671"/>
            <a:chExt cx="3559022" cy="4066748"/>
          </a:xfrm>
        </p:grpSpPr>
        <p:pic>
          <p:nvPicPr>
            <p:cNvPr id="11" name="圖片 17">
              <a:extLst>
                <a:ext uri="{FF2B5EF4-FFF2-40B4-BE49-F238E27FC236}">
                  <a16:creationId xmlns:a16="http://schemas.microsoft.com/office/drawing/2014/main" xmlns="" id="{B2D3BB92-5BE1-EA46-928F-BBA20944B215}"/>
                </a:ext>
              </a:extLst>
            </p:cNvPr>
            <p:cNvPicPr>
              <a:picLocks noChangeAspect="1"/>
            </p:cNvPicPr>
            <p:nvPr/>
          </p:nvPicPr>
          <p:blipFill>
            <a:blip r:embed="rId3"/>
            <a:srcRect/>
            <a:stretch/>
          </p:blipFill>
          <p:spPr>
            <a:xfrm>
              <a:off x="832785" y="1857671"/>
              <a:ext cx="3533278" cy="3533278"/>
            </a:xfrm>
            <a:prstGeom prst="rect">
              <a:avLst/>
            </a:prstGeom>
            <a:noFill/>
            <a:ln>
              <a:solidFill>
                <a:schemeClr val="tx1"/>
              </a:solidFill>
            </a:ln>
          </p:spPr>
        </p:pic>
        <p:sp>
          <p:nvSpPr>
            <p:cNvPr id="12" name="矩形: 圓角 37">
              <a:extLst>
                <a:ext uri="{FF2B5EF4-FFF2-40B4-BE49-F238E27FC236}">
                  <a16:creationId xmlns:a16="http://schemas.microsoft.com/office/drawing/2014/main" xmlns="" id="{19A07D78-E9CE-5349-81F1-31B7EC1E2FFA}"/>
                </a:ext>
              </a:extLst>
            </p:cNvPr>
            <p:cNvSpPr/>
            <p:nvPr/>
          </p:nvSpPr>
          <p:spPr>
            <a:xfrm>
              <a:off x="857166" y="3188370"/>
              <a:ext cx="353340" cy="196646"/>
            </a:xfrm>
            <a:prstGeom prst="roundRect">
              <a:avLst>
                <a:gd name="adj" fmla="val 50000"/>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3" name="文字方塊 12">
              <a:extLst>
                <a:ext uri="{FF2B5EF4-FFF2-40B4-BE49-F238E27FC236}">
                  <a16:creationId xmlns:a16="http://schemas.microsoft.com/office/drawing/2014/main" xmlns="" id="{471A8B1A-C082-4541-8F42-F4F8FBFD5C1F}"/>
                </a:ext>
              </a:extLst>
            </p:cNvPr>
            <p:cNvSpPr txBox="1"/>
            <p:nvPr/>
          </p:nvSpPr>
          <p:spPr>
            <a:xfrm>
              <a:off x="807041" y="5524309"/>
              <a:ext cx="3533278" cy="400110"/>
            </a:xfrm>
            <a:prstGeom prst="rect">
              <a:avLst/>
            </a:prstGeom>
            <a:noFill/>
          </p:spPr>
          <p:txBody>
            <a:bodyPr wrap="square" rtlCol="0" anchor="ctr">
              <a:spAutoFit/>
            </a:bodyPr>
            <a:lstStyle/>
            <a:p>
              <a:pPr algn="ctr"/>
              <a:r>
                <a:rPr lang="zh-TW" altLang="en-US" sz="2000" b="1" dirty="0">
                  <a:solidFill>
                    <a:schemeClr val="bg1">
                      <a:lumMod val="50000"/>
                    </a:schemeClr>
                  </a:solidFill>
                  <a:latin typeface="Microsoft JhengHei" panose="020B0604030504040204" pitchFamily="34" charset="-120"/>
                  <a:ea typeface="Microsoft JhengHei" panose="020B0604030504040204" pitchFamily="34" charset="-120"/>
                </a:rPr>
                <a:t>▲</a:t>
              </a:r>
              <a:r>
                <a:rPr lang="zh-TW" altLang="en-US" sz="2000" b="1" dirty="0">
                  <a:solidFill>
                    <a:schemeClr val="bg1">
                      <a:lumMod val="50000"/>
                    </a:schemeClr>
                  </a:solidFill>
                  <a:latin typeface="Microsoft JhengHei" panose="020B0604030504040204" pitchFamily="34" charset="-120"/>
                  <a:ea typeface="Microsoft JhengHei" panose="020B0604030504040204" pitchFamily="34" charset="-120"/>
                  <a:hlinkClick r:id="rId4"/>
                </a:rPr>
                <a:t>兔肉菌的頻道分析</a:t>
              </a:r>
              <a:endParaRPr lang="zh-TW" altLang="en-US" sz="2000" b="1" dirty="0">
                <a:solidFill>
                  <a:schemeClr val="bg1">
                    <a:lumMod val="50000"/>
                  </a:schemeClr>
                </a:solidFill>
                <a:latin typeface="Microsoft JhengHei" panose="020B0604030504040204" pitchFamily="34" charset="-120"/>
                <a:ea typeface="Microsoft JhengHei" panose="020B0604030504040204" pitchFamily="34" charset="-120"/>
              </a:endParaRPr>
            </a:p>
          </p:txBody>
        </p:sp>
      </p:grpSp>
      <p:grpSp>
        <p:nvGrpSpPr>
          <p:cNvPr id="14" name="群組 13">
            <a:extLst>
              <a:ext uri="{FF2B5EF4-FFF2-40B4-BE49-F238E27FC236}">
                <a16:creationId xmlns:a16="http://schemas.microsoft.com/office/drawing/2014/main" xmlns="" id="{F02D4E6C-F9B6-5144-8E22-C383CA204458}"/>
              </a:ext>
            </a:extLst>
          </p:cNvPr>
          <p:cNvGrpSpPr/>
          <p:nvPr/>
        </p:nvGrpSpPr>
        <p:grpSpPr>
          <a:xfrm>
            <a:off x="5175438" y="1845966"/>
            <a:ext cx="3533278" cy="4078453"/>
            <a:chOff x="5175438" y="1845966"/>
            <a:chExt cx="3533278" cy="4078453"/>
          </a:xfrm>
        </p:grpSpPr>
        <p:pic>
          <p:nvPicPr>
            <p:cNvPr id="15" name="圖片 14">
              <a:extLst>
                <a:ext uri="{FF2B5EF4-FFF2-40B4-BE49-F238E27FC236}">
                  <a16:creationId xmlns:a16="http://schemas.microsoft.com/office/drawing/2014/main" xmlns="" id="{5E9B7B89-ED9B-8E4E-A2F3-262E482A2232}"/>
                </a:ext>
              </a:extLst>
            </p:cNvPr>
            <p:cNvPicPr>
              <a:picLocks noChangeAspect="1"/>
            </p:cNvPicPr>
            <p:nvPr/>
          </p:nvPicPr>
          <p:blipFill>
            <a:blip r:embed="rId5"/>
            <a:srcRect/>
            <a:stretch/>
          </p:blipFill>
          <p:spPr>
            <a:xfrm>
              <a:off x="5175438" y="1845966"/>
              <a:ext cx="3533278" cy="3533278"/>
            </a:xfrm>
            <a:prstGeom prst="rect">
              <a:avLst/>
            </a:prstGeom>
            <a:noFill/>
            <a:ln>
              <a:solidFill>
                <a:schemeClr val="tx1"/>
              </a:solidFill>
            </a:ln>
          </p:spPr>
        </p:pic>
        <p:sp>
          <p:nvSpPr>
            <p:cNvPr id="16" name="矩形: 圓角 29">
              <a:extLst>
                <a:ext uri="{FF2B5EF4-FFF2-40B4-BE49-F238E27FC236}">
                  <a16:creationId xmlns:a16="http://schemas.microsoft.com/office/drawing/2014/main" xmlns="" id="{0D03DFC7-2DE1-D142-B8A0-7C72CE4ED8A1}"/>
                </a:ext>
              </a:extLst>
            </p:cNvPr>
            <p:cNvSpPr/>
            <p:nvPr/>
          </p:nvSpPr>
          <p:spPr>
            <a:xfrm>
              <a:off x="5250824" y="3192668"/>
              <a:ext cx="353340" cy="196646"/>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7" name="文字方塊 16">
              <a:extLst>
                <a:ext uri="{FF2B5EF4-FFF2-40B4-BE49-F238E27FC236}">
                  <a16:creationId xmlns:a16="http://schemas.microsoft.com/office/drawing/2014/main" xmlns="" id="{CB8D67E6-CD12-C94E-9717-E14F57960008}"/>
                </a:ext>
              </a:extLst>
            </p:cNvPr>
            <p:cNvSpPr txBox="1"/>
            <p:nvPr/>
          </p:nvSpPr>
          <p:spPr>
            <a:xfrm>
              <a:off x="5175438" y="5524309"/>
              <a:ext cx="3533278" cy="400110"/>
            </a:xfrm>
            <a:prstGeom prst="rect">
              <a:avLst/>
            </a:prstGeom>
            <a:noFill/>
            <a:ln>
              <a:noFill/>
            </a:ln>
          </p:spPr>
          <p:txBody>
            <a:bodyPr wrap="square" rtlCol="0" anchor="ctr">
              <a:spAutoFit/>
            </a:bodyPr>
            <a:lstStyle/>
            <a:p>
              <a:pPr algn="ctr"/>
              <a:r>
                <a:rPr lang="zh-TW" altLang="en-US" sz="2000" b="1" dirty="0">
                  <a:solidFill>
                    <a:schemeClr val="bg1">
                      <a:lumMod val="50000"/>
                    </a:schemeClr>
                  </a:solidFill>
                  <a:latin typeface="Microsoft JhengHei" panose="020B0604030504040204" pitchFamily="34" charset="-120"/>
                  <a:ea typeface="Microsoft JhengHei" panose="020B0604030504040204" pitchFamily="34" charset="-120"/>
                </a:rPr>
                <a:t>▲</a:t>
              </a:r>
              <a:r>
                <a:rPr lang="zh-TW" altLang="en-US" sz="2000" b="1" dirty="0">
                  <a:solidFill>
                    <a:schemeClr val="bg1">
                      <a:lumMod val="50000"/>
                    </a:schemeClr>
                  </a:solidFill>
                  <a:latin typeface="Microsoft JhengHei" panose="020B0604030504040204" pitchFamily="34" charset="-120"/>
                  <a:ea typeface="Microsoft JhengHei" panose="020B0604030504040204" pitchFamily="34" charset="-120"/>
                  <a:hlinkClick r:id="rId6"/>
                </a:rPr>
                <a:t>李永樂老師的頻道分析</a:t>
              </a:r>
              <a:endParaRPr lang="zh-TW" altLang="en-US" sz="2000" b="1" dirty="0">
                <a:solidFill>
                  <a:schemeClr val="bg1">
                    <a:lumMod val="50000"/>
                  </a:schemeClr>
                </a:solidFill>
                <a:latin typeface="Microsoft JhengHei" panose="020B0604030504040204" pitchFamily="34" charset="-120"/>
                <a:ea typeface="Microsoft JhengHei" panose="020B0604030504040204" pitchFamily="34" charset="-120"/>
              </a:endParaRPr>
            </a:p>
          </p:txBody>
        </p:sp>
      </p:grpSp>
      <p:sp>
        <p:nvSpPr>
          <p:cNvPr id="18" name="星形: 十六角 5">
            <a:extLst>
              <a:ext uri="{FF2B5EF4-FFF2-40B4-BE49-F238E27FC236}">
                <a16:creationId xmlns:a16="http://schemas.microsoft.com/office/drawing/2014/main" xmlns="" id="{95BBAD27-D186-654A-81E9-294856B21395}"/>
              </a:ext>
            </a:extLst>
          </p:cNvPr>
          <p:cNvSpPr/>
          <p:nvPr/>
        </p:nvSpPr>
        <p:spPr>
          <a:xfrm rot="20620672">
            <a:off x="7316447" y="2779067"/>
            <a:ext cx="4633126" cy="1828800"/>
          </a:xfrm>
          <a:prstGeom prst="star16">
            <a:avLst/>
          </a:prstGeom>
          <a:solidFill>
            <a:srgbClr val="C0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latin typeface="Microsoft JhengHei" panose="020B0604030504040204" pitchFamily="34" charset="-120"/>
                <a:ea typeface="Microsoft JhengHei" panose="020B0604030504040204" pitchFamily="34" charset="-120"/>
                <a:cs typeface="Microsoft Himalaya" pitchFamily="2" charset="0"/>
              </a:rPr>
              <a:t>李永樂老師較好</a:t>
            </a:r>
          </a:p>
        </p:txBody>
      </p:sp>
    </p:spTree>
    <p:extLst>
      <p:ext uri="{BB962C8B-B14F-4D97-AF65-F5344CB8AC3E}">
        <p14:creationId xmlns:p14="http://schemas.microsoft.com/office/powerpoint/2010/main" val="2648580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53" presetClass="entr" presetSubtype="16" fill="hold" grpId="1" nodeType="with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8" grpId="0" animBg="1"/>
      <p:bldP spid="18"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直角三角形 1"/>
          <p:cNvSpPr/>
          <p:nvPr/>
        </p:nvSpPr>
        <p:spPr>
          <a:xfrm flipH="1">
            <a:off x="3505199" y="5629274"/>
            <a:ext cx="8755236" cy="1228725"/>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直角三角形 2"/>
          <p:cNvSpPr/>
          <p:nvPr/>
        </p:nvSpPr>
        <p:spPr>
          <a:xfrm>
            <a:off x="0" y="3900488"/>
            <a:ext cx="8340898" cy="2957512"/>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4" name="图片 5"/>
          <p:cNvPicPr>
            <a:picLocks noChangeAspect="1"/>
          </p:cNvPicPr>
          <p:nvPr/>
        </p:nvPicPr>
        <p:blipFill rotWithShape="1">
          <a:blip r:embed="rId2" cstate="screen"/>
          <a:srcRect/>
          <a:stretch>
            <a:fillRect/>
          </a:stretch>
        </p:blipFill>
        <p:spPr>
          <a:xfrm>
            <a:off x="4489796" y="0"/>
            <a:ext cx="7702204" cy="1508760"/>
          </a:xfrm>
          <a:prstGeom prst="rect">
            <a:avLst/>
          </a:prstGeom>
        </p:spPr>
      </p:pic>
      <p:sp>
        <p:nvSpPr>
          <p:cNvPr id="5" name="椭圆 6"/>
          <p:cNvSpPr/>
          <p:nvPr/>
        </p:nvSpPr>
        <p:spPr>
          <a:xfrm>
            <a:off x="4993964" y="2151402"/>
            <a:ext cx="1864408" cy="1864510"/>
          </a:xfrm>
          <a:prstGeom prst="ellipse">
            <a:avLst/>
          </a:prstGeom>
          <a:solidFill>
            <a:srgbClr val="067ABA"/>
          </a:solidFill>
          <a:ln>
            <a:solidFill>
              <a:srgbClr val="067AB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r>
              <a:rPr lang="en-US" altLang="zh-TW" sz="4000" b="1" dirty="0">
                <a:latin typeface="微软雅黑" panose="020B0503020204020204" charset="-122"/>
                <a:ea typeface="微软雅黑" panose="020B0503020204020204" charset="-122"/>
              </a:rPr>
              <a:t>03</a:t>
            </a:r>
            <a:endParaRPr lang="zh-CN" altLang="en-US" sz="4000" b="1" dirty="0">
              <a:latin typeface="微软雅黑" panose="020B0503020204020204" charset="-122"/>
              <a:ea typeface="微软雅黑" panose="020B0503020204020204" charset="-122"/>
            </a:endParaRPr>
          </a:p>
        </p:txBody>
      </p:sp>
      <p:sp>
        <p:nvSpPr>
          <p:cNvPr id="6" name="矩形 5"/>
          <p:cNvSpPr/>
          <p:nvPr/>
        </p:nvSpPr>
        <p:spPr>
          <a:xfrm>
            <a:off x="5157457" y="4131063"/>
            <a:ext cx="1537422" cy="492443"/>
          </a:xfrm>
          <a:prstGeom prst="rect">
            <a:avLst/>
          </a:prstGeom>
        </p:spPr>
        <p:txBody>
          <a:bodyPr wrap="square" lIns="0" tIns="0" rIns="0" bIns="0">
            <a:spAutoFit/>
          </a:bodyPr>
          <a:lstStyle/>
          <a:p>
            <a:pPr lvl="0" algn="ctr"/>
            <a:r>
              <a:rPr lang="zh-TW" altLang="en-US" sz="3200" b="1" dirty="0">
                <a:solidFill>
                  <a:schemeClr val="bg1">
                    <a:lumMod val="50000"/>
                  </a:schemeClr>
                </a:solidFill>
                <a:latin typeface="微软雅黑" panose="020B0503020204020204" charset="-122"/>
                <a:ea typeface="微软雅黑" panose="020B0503020204020204" charset="-122"/>
              </a:rPr>
              <a:t>總結</a:t>
            </a:r>
            <a:endParaRPr lang="zh-CN" altLang="zh-CN" sz="3200" b="1" dirty="0">
              <a:solidFill>
                <a:schemeClr val="bg1">
                  <a:lumMod val="50000"/>
                </a:schemeClr>
              </a:solidFill>
              <a:latin typeface="微软雅黑" panose="020B0503020204020204" charset="-122"/>
              <a:ea typeface="微软雅黑" panose="020B0503020204020204" charset="-122"/>
            </a:endParaRPr>
          </a:p>
        </p:txBody>
      </p:sp>
      <p:sp>
        <p:nvSpPr>
          <p:cNvPr id="7" name="矩形 6">
            <a:extLst>
              <a:ext uri="{FF2B5EF4-FFF2-40B4-BE49-F238E27FC236}">
                <a16:creationId xmlns:a16="http://schemas.microsoft.com/office/drawing/2014/main" xmlns="" id="{135BCDAE-E07F-D14B-A4FB-EBB51D9EBD42}"/>
              </a:ext>
            </a:extLst>
          </p:cNvPr>
          <p:cNvSpPr/>
          <p:nvPr/>
        </p:nvSpPr>
        <p:spPr>
          <a:xfrm>
            <a:off x="5511077" y="4738658"/>
            <a:ext cx="2111319" cy="1231106"/>
          </a:xfrm>
          <a:prstGeom prst="rect">
            <a:avLst/>
          </a:prstGeom>
        </p:spPr>
        <p:txBody>
          <a:bodyPr wrap="square" lIns="0" tIns="0" rIns="0" bIns="0">
            <a:spAutoFit/>
          </a:bodyPr>
          <a:lstStyle/>
          <a:p>
            <a:pPr marL="171450" lvl="0" indent="-171450">
              <a:buFont typeface="Arial" panose="020B0604020202020204" pitchFamily="34" charset="0"/>
              <a:buChar char="•"/>
            </a:pPr>
            <a:r>
              <a:rPr lang="zh-TW" altLang="en-US" sz="2000" dirty="0">
                <a:solidFill>
                  <a:schemeClr val="bg1">
                    <a:lumMod val="50000"/>
                  </a:schemeClr>
                </a:solidFill>
                <a:latin typeface="微软雅黑" panose="020B0503020204020204" charset="-122"/>
                <a:ea typeface="微软雅黑" panose="020B0503020204020204" charset="-122"/>
              </a:rPr>
              <a:t>為何李永樂老師的觀看數較高</a:t>
            </a:r>
            <a:endParaRPr lang="en-US" altLang="zh-TW" sz="2000" dirty="0">
              <a:solidFill>
                <a:schemeClr val="bg1">
                  <a:lumMod val="50000"/>
                </a:schemeClr>
              </a:solidFill>
              <a:latin typeface="微软雅黑" panose="020B0503020204020204" charset="-122"/>
              <a:ea typeface="微软雅黑" panose="020B0503020204020204" charset="-122"/>
            </a:endParaRPr>
          </a:p>
          <a:p>
            <a:pPr marL="171450" lvl="0" indent="-171450">
              <a:buFont typeface="Arial" panose="020B0604020202020204" pitchFamily="34" charset="0"/>
              <a:buChar char="•"/>
            </a:pPr>
            <a:r>
              <a:rPr lang="zh-TW" altLang="en-US" sz="2000" dirty="0">
                <a:solidFill>
                  <a:schemeClr val="bg1">
                    <a:lumMod val="50000"/>
                  </a:schemeClr>
                </a:solidFill>
                <a:latin typeface="微软雅黑" panose="020B0503020204020204" charset="-122"/>
                <a:ea typeface="微软雅黑" panose="020B0503020204020204" charset="-122"/>
              </a:rPr>
              <a:t>兔肉菌可以如何進行調整</a:t>
            </a:r>
            <a:endParaRPr lang="en-US" altLang="zh-TW" sz="2000" dirty="0">
              <a:solidFill>
                <a:schemeClr val="bg1">
                  <a:lumMod val="50000"/>
                </a:schemeClr>
              </a:solidFill>
              <a:latin typeface="微软雅黑" panose="020B0503020204020204" charset="-122"/>
              <a:ea typeface="微软雅黑" panose="020B0503020204020204" charset="-122"/>
            </a:endParaRPr>
          </a:p>
        </p:txBody>
      </p:sp>
    </p:spTree>
    <p:extLst>
      <p:ext uri="{BB962C8B-B14F-4D97-AF65-F5344CB8AC3E}">
        <p14:creationId xmlns:p14="http://schemas.microsoft.com/office/powerpoint/2010/main" val="167906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
            <a:extLst>
              <a:ext uri="{FF2B5EF4-FFF2-40B4-BE49-F238E27FC236}">
                <a16:creationId xmlns:a16="http://schemas.microsoft.com/office/drawing/2014/main" xmlns="" id="{90623511-D7F9-1D4D-AA25-3FB87E3CA63E}"/>
              </a:ext>
            </a:extLst>
          </p:cNvPr>
          <p:cNvGrpSpPr/>
          <p:nvPr/>
        </p:nvGrpSpPr>
        <p:grpSpPr>
          <a:xfrm>
            <a:off x="0" y="3900488"/>
            <a:ext cx="12260435" cy="2957512"/>
            <a:chOff x="0" y="3900488"/>
            <a:chExt cx="12260435" cy="2957512"/>
          </a:xfrm>
        </p:grpSpPr>
        <p:sp>
          <p:nvSpPr>
            <p:cNvPr id="3" name="直角三角形 2"/>
            <p:cNvSpPr/>
            <p:nvPr/>
          </p:nvSpPr>
          <p:spPr>
            <a:xfrm flipH="1">
              <a:off x="3505199" y="5629274"/>
              <a:ext cx="8755236" cy="1228725"/>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4" name="直角三角形 3"/>
            <p:cNvSpPr/>
            <p:nvPr/>
          </p:nvSpPr>
          <p:spPr>
            <a:xfrm>
              <a:off x="0" y="3900488"/>
              <a:ext cx="8340898" cy="2957512"/>
            </a:xfrm>
            <a:prstGeom prst="rtTriangle">
              <a:avLst/>
            </a:prstGeom>
            <a:solidFill>
              <a:srgbClr val="DDE9E8">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grpSp>
      <p:grpSp>
        <p:nvGrpSpPr>
          <p:cNvPr id="5" name="组合 11"/>
          <p:cNvGrpSpPr/>
          <p:nvPr/>
        </p:nvGrpSpPr>
        <p:grpSpPr bwMode="auto">
          <a:xfrm>
            <a:off x="271253" y="514442"/>
            <a:ext cx="4286635" cy="813625"/>
            <a:chOff x="3886200" y="188686"/>
            <a:chExt cx="4699000" cy="979713"/>
          </a:xfrm>
        </p:grpSpPr>
        <p:sp>
          <p:nvSpPr>
            <p:cNvPr id="6" name="任意多边形 18"/>
            <p:cNvSpPr/>
            <p:nvPr/>
          </p:nvSpPr>
          <p:spPr>
            <a:xfrm>
              <a:off x="3886200" y="188686"/>
              <a:ext cx="4495800" cy="884595"/>
            </a:xfrm>
            <a:custGeom>
              <a:avLst/>
              <a:gdLst>
                <a:gd name="connsiteX0" fmla="*/ 0 w 4495800"/>
                <a:gd name="connsiteY0" fmla="*/ 285750 h 1981200"/>
                <a:gd name="connsiteX1" fmla="*/ 419100 w 4495800"/>
                <a:gd name="connsiteY1" fmla="*/ 1866900 h 1981200"/>
                <a:gd name="connsiteX2" fmla="*/ 4114800 w 4495800"/>
                <a:gd name="connsiteY2" fmla="*/ 1981200 h 1981200"/>
                <a:gd name="connsiteX3" fmla="*/ 4495800 w 4495800"/>
                <a:gd name="connsiteY3" fmla="*/ 0 h 1981200"/>
                <a:gd name="connsiteX4" fmla="*/ 0 w 4495800"/>
                <a:gd name="connsiteY4" fmla="*/ 285750 h 198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800" h="1981200">
                  <a:moveTo>
                    <a:pt x="0" y="285750"/>
                  </a:moveTo>
                  <a:lnTo>
                    <a:pt x="419100" y="1866900"/>
                  </a:lnTo>
                  <a:lnTo>
                    <a:pt x="4114800" y="1981200"/>
                  </a:lnTo>
                  <a:lnTo>
                    <a:pt x="4495800" y="0"/>
                  </a:lnTo>
                  <a:lnTo>
                    <a:pt x="0" y="28575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zh-CN" altLang="en-US" b="1" dirty="0">
                <a:latin typeface="Microsoft JhengHei" panose="020B0604030504040204" pitchFamily="34" charset="-120"/>
                <a:ea typeface="Microsoft JhengHei" panose="020B0604030504040204" pitchFamily="34" charset="-120"/>
              </a:endParaRPr>
            </a:p>
          </p:txBody>
        </p:sp>
        <p:sp>
          <p:nvSpPr>
            <p:cNvPr id="7" name="任意多边形 20"/>
            <p:cNvSpPr/>
            <p:nvPr/>
          </p:nvSpPr>
          <p:spPr>
            <a:xfrm>
              <a:off x="4089400" y="283804"/>
              <a:ext cx="4495800" cy="884595"/>
            </a:xfrm>
            <a:custGeom>
              <a:avLst/>
              <a:gdLst>
                <a:gd name="connsiteX0" fmla="*/ 0 w 4495800"/>
                <a:gd name="connsiteY0" fmla="*/ 285750 h 1981200"/>
                <a:gd name="connsiteX1" fmla="*/ 419100 w 4495800"/>
                <a:gd name="connsiteY1" fmla="*/ 1866900 h 1981200"/>
                <a:gd name="connsiteX2" fmla="*/ 4114800 w 4495800"/>
                <a:gd name="connsiteY2" fmla="*/ 1981200 h 1981200"/>
                <a:gd name="connsiteX3" fmla="*/ 4495800 w 4495800"/>
                <a:gd name="connsiteY3" fmla="*/ 0 h 1981200"/>
                <a:gd name="connsiteX4" fmla="*/ 0 w 4495800"/>
                <a:gd name="connsiteY4" fmla="*/ 285750 h 198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800" h="1981200">
                  <a:moveTo>
                    <a:pt x="0" y="285750"/>
                  </a:moveTo>
                  <a:lnTo>
                    <a:pt x="419100" y="1866900"/>
                  </a:lnTo>
                  <a:lnTo>
                    <a:pt x="4114800" y="1981200"/>
                  </a:lnTo>
                  <a:lnTo>
                    <a:pt x="4495800" y="0"/>
                  </a:lnTo>
                  <a:lnTo>
                    <a:pt x="0" y="285750"/>
                  </a:lnTo>
                  <a:close/>
                </a:path>
              </a:pathLst>
            </a:custGeom>
            <a:solidFill>
              <a:schemeClr val="accent1">
                <a:lumMod val="40000"/>
                <a:lumOff val="60000"/>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r>
                <a:rPr lang="zh-TW" altLang="en-US" sz="2100" b="1" dirty="0">
                  <a:solidFill>
                    <a:schemeClr val="bg1"/>
                  </a:solidFill>
                  <a:latin typeface="Microsoft JhengHei" panose="020B0604030504040204" pitchFamily="34" charset="-120"/>
                  <a:ea typeface="Microsoft JhengHei" panose="020B0604030504040204" pitchFamily="34" charset="-120"/>
                </a:rPr>
                <a:t>   </a:t>
              </a:r>
              <a:r>
                <a:rPr lang="zh-TW" altLang="en-US" sz="2000" b="1" dirty="0">
                  <a:solidFill>
                    <a:schemeClr val="bg1"/>
                  </a:solidFill>
                  <a:latin typeface="Microsoft JhengHei" panose="020B0604030504040204" pitchFamily="34" charset="-120"/>
                  <a:ea typeface="Microsoft JhengHei" panose="020B0604030504040204" pitchFamily="34" charset="-120"/>
                </a:rPr>
                <a:t>為何李永樂老師的觀看數較高</a:t>
              </a:r>
              <a:endParaRPr lang="en-US" altLang="zh-TW" sz="2000" b="1" dirty="0">
                <a:solidFill>
                  <a:schemeClr val="bg1"/>
                </a:solidFill>
                <a:latin typeface="Microsoft JhengHei" panose="020B0604030504040204" pitchFamily="34" charset="-120"/>
                <a:ea typeface="Microsoft JhengHei" panose="020B0604030504040204" pitchFamily="34" charset="-120"/>
              </a:endParaRPr>
            </a:p>
          </p:txBody>
        </p:sp>
      </p:grpSp>
      <p:sp>
        <p:nvSpPr>
          <p:cNvPr id="8" name="矩形 7">
            <a:extLst>
              <a:ext uri="{FF2B5EF4-FFF2-40B4-BE49-F238E27FC236}">
                <a16:creationId xmlns:a16="http://schemas.microsoft.com/office/drawing/2014/main" xmlns="" id="{22CEE8B4-FC97-EA4A-B15E-8E9AE97F7CF8}"/>
              </a:ext>
            </a:extLst>
          </p:cNvPr>
          <p:cNvSpPr/>
          <p:nvPr/>
        </p:nvSpPr>
        <p:spPr>
          <a:xfrm>
            <a:off x="456621" y="1407060"/>
            <a:ext cx="5074935" cy="4616648"/>
          </a:xfrm>
          <a:prstGeom prst="rect">
            <a:avLst/>
          </a:prstGeom>
        </p:spPr>
        <p:txBody>
          <a:bodyPr wrap="square" lIns="0" tIns="0" rIns="0" bIns="0">
            <a:spAutoFit/>
          </a:bodyPr>
          <a:lstStyle/>
          <a:p>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我認為李永樂老師的觀看數較高的原因是表現方式和影片的內容相輔相成所得到的結果</a:t>
            </a:r>
          </a:p>
          <a:p>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而對於時事的科普讓李永樂老師的影片更容易出現在大家的首頁，因為你不一定會看遊戲實況，但一定會好奇時事的相關訊息。而李永樂老師的影片長度，也十分適合在吃飯的時候觀看，飯吃完了，影片也差不多吃完了。而李永樂老師的說話方式清晰有條理</a:t>
            </a:r>
          </a:p>
          <a:p>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，讓我們在看他的影片時就像在上課一樣，受益良多，影片底下也有很人留言說因為年紀大，不適合去學校，都是看李永樂老師的影片吸收其他知識的</a:t>
            </a:r>
            <a:r>
              <a:rPr lang="zh-TW" altLang="en-US" sz="2000" dirty="0" smtClean="0">
                <a:solidFill>
                  <a:schemeClr val="bg1">
                    <a:lumMod val="50000"/>
                  </a:schemeClr>
                </a:solidFill>
                <a:latin typeface="Microsoft JhengHei" panose="020B0604030504040204" pitchFamily="34" charset="-120"/>
                <a:ea typeface="Microsoft JhengHei" panose="020B0604030504040204" pitchFamily="34" charset="-120"/>
              </a:rPr>
              <a:t>。</a:t>
            </a:r>
            <a:r>
              <a:rPr lang="zh-TW" altLang="en-US" sz="2000" dirty="0" smtClean="0">
                <a:solidFill>
                  <a:schemeClr val="bg1">
                    <a:lumMod val="50000"/>
                  </a:schemeClr>
                </a:solidFill>
                <a:latin typeface="Microsoft JhengHei" panose="020B0604030504040204" pitchFamily="34" charset="-120"/>
                <a:ea typeface="Microsoft JhengHei" panose="020B0604030504040204" pitchFamily="34" charset="-120"/>
              </a:rPr>
              <a:t>而李永樂老師更新影片的速度，讓觀眾不用等太久就有新影片可以看，也讓觀眾更願意支持李永樂老師的頻道。</a:t>
            </a:r>
            <a:endParaRPr lang="zh-TW" altLang="en-US" sz="2000" dirty="0">
              <a:solidFill>
                <a:schemeClr val="bg1">
                  <a:lumMod val="50000"/>
                </a:schemeClr>
              </a:solidFill>
              <a:latin typeface="Microsoft JhengHei" panose="020B0604030504040204" pitchFamily="34" charset="-120"/>
              <a:ea typeface="Microsoft JhengHei" panose="020B0604030504040204" pitchFamily="34" charset="-120"/>
            </a:endParaRPr>
          </a:p>
        </p:txBody>
      </p:sp>
      <p:grpSp>
        <p:nvGrpSpPr>
          <p:cNvPr id="9" name="组合 11">
            <a:extLst>
              <a:ext uri="{FF2B5EF4-FFF2-40B4-BE49-F238E27FC236}">
                <a16:creationId xmlns:a16="http://schemas.microsoft.com/office/drawing/2014/main" xmlns="" id="{6F1581EA-24FD-E74B-8AFD-D5EEE33F57E0}"/>
              </a:ext>
            </a:extLst>
          </p:cNvPr>
          <p:cNvGrpSpPr/>
          <p:nvPr/>
        </p:nvGrpSpPr>
        <p:grpSpPr bwMode="auto">
          <a:xfrm>
            <a:off x="6096000" y="514242"/>
            <a:ext cx="3523380" cy="735625"/>
            <a:chOff x="3886200" y="188686"/>
            <a:chExt cx="4699000" cy="979713"/>
          </a:xfrm>
        </p:grpSpPr>
        <p:sp>
          <p:nvSpPr>
            <p:cNvPr id="10" name="任意多边形 18">
              <a:extLst>
                <a:ext uri="{FF2B5EF4-FFF2-40B4-BE49-F238E27FC236}">
                  <a16:creationId xmlns:a16="http://schemas.microsoft.com/office/drawing/2014/main" xmlns="" id="{C7FBC3CA-0748-F34A-A3D5-8F6A44BD3AE0}"/>
                </a:ext>
              </a:extLst>
            </p:cNvPr>
            <p:cNvSpPr/>
            <p:nvPr/>
          </p:nvSpPr>
          <p:spPr>
            <a:xfrm>
              <a:off x="3886200" y="188686"/>
              <a:ext cx="4495800" cy="884595"/>
            </a:xfrm>
            <a:custGeom>
              <a:avLst/>
              <a:gdLst>
                <a:gd name="connsiteX0" fmla="*/ 0 w 4495800"/>
                <a:gd name="connsiteY0" fmla="*/ 285750 h 1981200"/>
                <a:gd name="connsiteX1" fmla="*/ 419100 w 4495800"/>
                <a:gd name="connsiteY1" fmla="*/ 1866900 h 1981200"/>
                <a:gd name="connsiteX2" fmla="*/ 4114800 w 4495800"/>
                <a:gd name="connsiteY2" fmla="*/ 1981200 h 1981200"/>
                <a:gd name="connsiteX3" fmla="*/ 4495800 w 4495800"/>
                <a:gd name="connsiteY3" fmla="*/ 0 h 1981200"/>
                <a:gd name="connsiteX4" fmla="*/ 0 w 4495800"/>
                <a:gd name="connsiteY4" fmla="*/ 285750 h 198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800" h="1981200">
                  <a:moveTo>
                    <a:pt x="0" y="285750"/>
                  </a:moveTo>
                  <a:lnTo>
                    <a:pt x="419100" y="1866900"/>
                  </a:lnTo>
                  <a:lnTo>
                    <a:pt x="4114800" y="1981200"/>
                  </a:lnTo>
                  <a:lnTo>
                    <a:pt x="4495800" y="0"/>
                  </a:lnTo>
                  <a:lnTo>
                    <a:pt x="0" y="28575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zh-CN" altLang="en-US" b="1" dirty="0">
                <a:latin typeface="Microsoft JhengHei" panose="020B0604030504040204" pitchFamily="34" charset="-120"/>
                <a:ea typeface="Microsoft JhengHei" panose="020B0604030504040204" pitchFamily="34" charset="-120"/>
              </a:endParaRPr>
            </a:p>
          </p:txBody>
        </p:sp>
        <p:sp>
          <p:nvSpPr>
            <p:cNvPr id="11" name="任意多边形 20">
              <a:extLst>
                <a:ext uri="{FF2B5EF4-FFF2-40B4-BE49-F238E27FC236}">
                  <a16:creationId xmlns:a16="http://schemas.microsoft.com/office/drawing/2014/main" xmlns="" id="{570E4E52-9A2F-784E-91B3-F79ED368959F}"/>
                </a:ext>
              </a:extLst>
            </p:cNvPr>
            <p:cNvSpPr/>
            <p:nvPr/>
          </p:nvSpPr>
          <p:spPr>
            <a:xfrm>
              <a:off x="4089400" y="283804"/>
              <a:ext cx="4495800" cy="884595"/>
            </a:xfrm>
            <a:custGeom>
              <a:avLst/>
              <a:gdLst>
                <a:gd name="connsiteX0" fmla="*/ 0 w 4495800"/>
                <a:gd name="connsiteY0" fmla="*/ 285750 h 1981200"/>
                <a:gd name="connsiteX1" fmla="*/ 419100 w 4495800"/>
                <a:gd name="connsiteY1" fmla="*/ 1866900 h 1981200"/>
                <a:gd name="connsiteX2" fmla="*/ 4114800 w 4495800"/>
                <a:gd name="connsiteY2" fmla="*/ 1981200 h 1981200"/>
                <a:gd name="connsiteX3" fmla="*/ 4495800 w 4495800"/>
                <a:gd name="connsiteY3" fmla="*/ 0 h 1981200"/>
                <a:gd name="connsiteX4" fmla="*/ 0 w 4495800"/>
                <a:gd name="connsiteY4" fmla="*/ 285750 h 198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5800" h="1981200">
                  <a:moveTo>
                    <a:pt x="0" y="285750"/>
                  </a:moveTo>
                  <a:lnTo>
                    <a:pt x="419100" y="1866900"/>
                  </a:lnTo>
                  <a:lnTo>
                    <a:pt x="4114800" y="1981200"/>
                  </a:lnTo>
                  <a:lnTo>
                    <a:pt x="4495800" y="0"/>
                  </a:lnTo>
                  <a:lnTo>
                    <a:pt x="0" y="285750"/>
                  </a:lnTo>
                  <a:close/>
                </a:path>
              </a:pathLst>
            </a:custGeom>
            <a:solidFill>
              <a:schemeClr val="accent1">
                <a:lumMod val="40000"/>
                <a:lumOff val="60000"/>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sz="2000" b="1" dirty="0" smtClean="0">
                  <a:latin typeface="Microsoft JhengHei" panose="020B0604030504040204" pitchFamily="34" charset="-120"/>
                  <a:ea typeface="Microsoft JhengHei" panose="020B0604030504040204" pitchFamily="34" charset="-120"/>
                </a:rPr>
                <a:t>  兔</a:t>
              </a:r>
              <a:r>
                <a:rPr lang="zh-TW" altLang="en-US" sz="2000" b="1" dirty="0">
                  <a:latin typeface="Microsoft JhengHei" panose="020B0604030504040204" pitchFamily="34" charset="-120"/>
                  <a:ea typeface="Microsoft JhengHei" panose="020B0604030504040204" pitchFamily="34" charset="-120"/>
                </a:rPr>
                <a:t>肉菌可以如何進行調整</a:t>
              </a:r>
              <a:endParaRPr lang="zh-TW" altLang="en-US" sz="2000" b="1" dirty="0">
                <a:latin typeface="Microsoft JhengHei" panose="020B0604030504040204" pitchFamily="34" charset="-120"/>
                <a:ea typeface="Microsoft JhengHei" panose="020B0604030504040204" pitchFamily="34" charset="-120"/>
              </a:endParaRPr>
            </a:p>
          </p:txBody>
        </p:sp>
      </p:grpSp>
      <p:sp>
        <p:nvSpPr>
          <p:cNvPr id="12" name="矩形 11">
            <a:extLst>
              <a:ext uri="{FF2B5EF4-FFF2-40B4-BE49-F238E27FC236}">
                <a16:creationId xmlns:a16="http://schemas.microsoft.com/office/drawing/2014/main" xmlns="" id="{FCC99675-56AD-434E-A8FA-D9FA5EBBD71F}"/>
              </a:ext>
            </a:extLst>
          </p:cNvPr>
          <p:cNvSpPr/>
          <p:nvPr/>
        </p:nvSpPr>
        <p:spPr>
          <a:xfrm>
            <a:off x="6332463" y="1328067"/>
            <a:ext cx="5513634" cy="4924425"/>
          </a:xfrm>
          <a:prstGeom prst="rect">
            <a:avLst/>
          </a:prstGeom>
        </p:spPr>
        <p:txBody>
          <a:bodyPr wrap="square" lIns="0" tIns="0" rIns="0" bIns="0">
            <a:spAutoFit/>
          </a:bodyPr>
          <a:lstStyle/>
          <a:p>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我認為雖然兔肉菌的表現方式比較有趣，但是沒有和內容達到相輔相成的效果，有些轉場過於急促，讓人來不及看清改圖片所要傳達的訊息。而手上的手毛也讓人無法專心在影片的內容上。因此我認為兔肉菌如果可以改善以下幾點，觀眾的觀影體驗應該會有所上升。</a:t>
            </a:r>
          </a:p>
          <a:p>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  </a:t>
            </a:r>
            <a:r>
              <a:rPr lang="en-US" altLang="zh-TW" sz="2000" dirty="0">
                <a:solidFill>
                  <a:schemeClr val="bg1">
                    <a:lumMod val="50000"/>
                  </a:schemeClr>
                </a:solidFill>
                <a:latin typeface="Microsoft JhengHei" panose="020B0604030504040204" pitchFamily="34" charset="-120"/>
                <a:ea typeface="Microsoft JhengHei" panose="020B0604030504040204" pitchFamily="34" charset="-120"/>
              </a:rPr>
              <a:t>1-</a:t>
            </a:r>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手毛問題：</a:t>
            </a:r>
          </a:p>
          <a:p>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      我認為兔肉菌可以把手毛剃掉或是用電繪</a:t>
            </a:r>
          </a:p>
          <a:p>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      版作畫，讓觀眾集中注意力在圖片上</a:t>
            </a:r>
          </a:p>
          <a:p>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  </a:t>
            </a:r>
            <a:r>
              <a:rPr lang="en-US" altLang="zh-TW" sz="2000" dirty="0">
                <a:solidFill>
                  <a:schemeClr val="bg1">
                    <a:lumMod val="50000"/>
                  </a:schemeClr>
                </a:solidFill>
                <a:latin typeface="Microsoft JhengHei" panose="020B0604030504040204" pitchFamily="34" charset="-120"/>
                <a:ea typeface="Microsoft JhengHei" panose="020B0604030504040204" pitchFamily="34" charset="-120"/>
              </a:rPr>
              <a:t>2-</a:t>
            </a:r>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轉場問題：</a:t>
            </a:r>
          </a:p>
          <a:p>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      我認為兔肉菌可以在把相關的資料都畫在同</a:t>
            </a:r>
          </a:p>
          <a:p>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      一張紙上，不一定要一句話就配一張圖片，</a:t>
            </a:r>
          </a:p>
          <a:p>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      讓觀眾有更多的時間吸收資訊</a:t>
            </a:r>
          </a:p>
          <a:p>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  </a:t>
            </a:r>
            <a:r>
              <a:rPr lang="en-US" altLang="zh-TW" sz="2000" dirty="0">
                <a:solidFill>
                  <a:schemeClr val="bg1">
                    <a:lumMod val="50000"/>
                  </a:schemeClr>
                </a:solidFill>
                <a:latin typeface="Microsoft JhengHei" panose="020B0604030504040204" pitchFamily="34" charset="-120"/>
                <a:ea typeface="Microsoft JhengHei" panose="020B0604030504040204" pitchFamily="34" charset="-120"/>
              </a:rPr>
              <a:t>3-</a:t>
            </a:r>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咬字問題：</a:t>
            </a:r>
          </a:p>
          <a:p>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      我認為兔肉菌可以多練習將話講得更清楚一</a:t>
            </a:r>
          </a:p>
          <a:p>
            <a:r>
              <a:rPr lang="zh-TW" altLang="en-US" sz="2000" dirty="0">
                <a:solidFill>
                  <a:schemeClr val="bg1">
                    <a:lumMod val="50000"/>
                  </a:schemeClr>
                </a:solidFill>
                <a:latin typeface="Microsoft JhengHei" panose="020B0604030504040204" pitchFamily="34" charset="-120"/>
                <a:ea typeface="Microsoft JhengHei" panose="020B0604030504040204" pitchFamily="34" charset="-120"/>
              </a:rPr>
              <a:t>      些，讓觀眾有耐心繼續看下去</a:t>
            </a:r>
          </a:p>
        </p:txBody>
      </p:sp>
    </p:spTree>
    <p:extLst>
      <p:ext uri="{BB962C8B-B14F-4D97-AF65-F5344CB8AC3E}">
        <p14:creationId xmlns:p14="http://schemas.microsoft.com/office/powerpoint/2010/main" val="3633221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1314</Words>
  <Application>Microsoft Office PowerPoint</Application>
  <PresentationFormat>寬螢幕</PresentationFormat>
  <Paragraphs>105</Paragraphs>
  <Slides>10</Slides>
  <Notes>1</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10</vt:i4>
      </vt:variant>
    </vt:vector>
  </HeadingPairs>
  <TitlesOfParts>
    <vt:vector size="21" baseType="lpstr">
      <vt:lpstr>Microsoft YaHei</vt:lpstr>
      <vt:lpstr>Microsoft YaHei</vt:lpstr>
      <vt:lpstr>Roboto</vt:lpstr>
      <vt:lpstr>宋体</vt:lpstr>
      <vt:lpstr>Microsoft JhengHei</vt:lpstr>
      <vt:lpstr>新細明體</vt:lpstr>
      <vt:lpstr>Arial</vt:lpstr>
      <vt:lpstr>Calibri</vt:lpstr>
      <vt:lpstr>Calibri Light</vt:lpstr>
      <vt:lpstr>Microsoft Himalaya</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2</cp:revision>
  <dcterms:created xsi:type="dcterms:W3CDTF">2020-11-11T15:14:05Z</dcterms:created>
  <dcterms:modified xsi:type="dcterms:W3CDTF">2020-11-11T15:21:23Z</dcterms:modified>
</cp:coreProperties>
</file>