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6" r:id="rId3"/>
    <p:sldId id="258" r:id="rId4"/>
    <p:sldId id="259" r:id="rId5"/>
    <p:sldId id="260" r:id="rId6"/>
    <p:sldId id="261" r:id="rId7"/>
    <p:sldId id="264" r:id="rId8"/>
    <p:sldId id="262" r:id="rId9"/>
    <p:sldId id="263"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34" autoAdjust="0"/>
    <p:restoredTop sz="94660"/>
  </p:normalViewPr>
  <p:slideViewPr>
    <p:cSldViewPr snapToGrid="0">
      <p:cViewPr varScale="1">
        <p:scale>
          <a:sx n="60" d="100"/>
          <a:sy n="60" d="100"/>
        </p:scale>
        <p:origin x="42"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F22E3C-CC77-478B-BC62-E8667EE52FF0}" type="datetimeFigureOut">
              <a:rPr lang="zh-TW" altLang="en-US" smtClean="0"/>
              <a:t>2020/11/11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5DE326-7B88-4C89-88CF-378A8A8AA026}" type="slidenum">
              <a:rPr lang="zh-TW" altLang="en-US" smtClean="0"/>
              <a:t>‹#›</a:t>
            </a:fld>
            <a:endParaRPr lang="zh-TW" altLang="en-US"/>
          </a:p>
        </p:txBody>
      </p:sp>
    </p:spTree>
    <p:extLst>
      <p:ext uri="{BB962C8B-B14F-4D97-AF65-F5344CB8AC3E}">
        <p14:creationId xmlns:p14="http://schemas.microsoft.com/office/powerpoint/2010/main" val="124618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311A219-AFB3-4262-B118-BD901D2AE21C}" type="slidenum">
              <a:rPr lang="zh-CN" altLang="en-US" smtClean="0"/>
              <a:t>1</a:t>
            </a:fld>
            <a:endParaRPr lang="zh-CN" altLang="en-US"/>
          </a:p>
        </p:txBody>
      </p:sp>
    </p:spTree>
    <p:extLst>
      <p:ext uri="{BB962C8B-B14F-4D97-AF65-F5344CB8AC3E}">
        <p14:creationId xmlns:p14="http://schemas.microsoft.com/office/powerpoint/2010/main" val="3686960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149431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274628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3725828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5426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511453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096099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125335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143904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51834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83807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A778485-B758-47E5-BDBF-6ABEB45BB1DC}" type="datetimeFigureOut">
              <a:rPr lang="zh-TW" altLang="en-US" smtClean="0"/>
              <a:t>2020/11/11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1553258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78485-B758-47E5-BDBF-6ABEB45BB1DC}" type="datetimeFigureOut">
              <a:rPr lang="zh-TW" altLang="en-US" smtClean="0"/>
              <a:t>2020/11/11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F86B6-358B-4E25-B2B1-84929A4A1753}" type="slidenum">
              <a:rPr lang="zh-TW" altLang="en-US" smtClean="0"/>
              <a:t>‹#›</a:t>
            </a:fld>
            <a:endParaRPr lang="zh-TW" altLang="en-US"/>
          </a:p>
        </p:txBody>
      </p:sp>
    </p:spTree>
    <p:extLst>
      <p:ext uri="{BB962C8B-B14F-4D97-AF65-F5344CB8AC3E}">
        <p14:creationId xmlns:p14="http://schemas.microsoft.com/office/powerpoint/2010/main" val="2522371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E46_veB0DPU" TargetMode="External"/><Relationship Id="rId13" Type="http://schemas.openxmlformats.org/officeDocument/2006/relationships/hyperlink" Target="https://m.youtube.com/watch?v=RJ4pIO2tDJQ" TargetMode="External"/><Relationship Id="rId3" Type="http://schemas.openxmlformats.org/officeDocument/2006/relationships/hyperlink" Target="https://m.youtube.com/channel/UCvUb3WvnIacHKeRuM-A2btQ/featured" TargetMode="External"/><Relationship Id="rId7" Type="http://schemas.openxmlformats.org/officeDocument/2006/relationships/hyperlink" Target="https://m.youtube.com/watch?v=oOJKetnM0IU" TargetMode="External"/><Relationship Id="rId12" Type="http://schemas.openxmlformats.org/officeDocument/2006/relationships/hyperlink" Target="https://m.youtube.com/watch?v=Mwa0_nE9H7A" TargetMode="External"/><Relationship Id="rId2" Type="http://schemas.openxmlformats.org/officeDocument/2006/relationships/hyperlink" Target="https://m.youtube.com/channel/UCSs4A6HYKmHA2MG_0z-F0xw" TargetMode="External"/><Relationship Id="rId1" Type="http://schemas.openxmlformats.org/officeDocument/2006/relationships/slideLayout" Target="../slideLayouts/slideLayout2.xml"/><Relationship Id="rId6" Type="http://schemas.openxmlformats.org/officeDocument/2006/relationships/hyperlink" Target="https://m.youtube.com/watch?v=7MFly82e46Q" TargetMode="External"/><Relationship Id="rId11" Type="http://schemas.openxmlformats.org/officeDocument/2006/relationships/hyperlink" Target="https://m.youtube.com/watch?v=fI1eSsQm_Vs" TargetMode="External"/><Relationship Id="rId5" Type="http://schemas.openxmlformats.org/officeDocument/2006/relationships/hyperlink" Target="https://youtu.be/aSwK_ZdQfy4" TargetMode="External"/><Relationship Id="rId10" Type="http://schemas.openxmlformats.org/officeDocument/2006/relationships/hyperlink" Target="https://m.youtube.com/watch?v=g-wCpEZBEdw" TargetMode="External"/><Relationship Id="rId4" Type="http://schemas.openxmlformats.org/officeDocument/2006/relationships/hyperlink" Target="https://m.youtube.com/watch?v=aBTDvlteZcs" TargetMode="External"/><Relationship Id="rId9" Type="http://schemas.openxmlformats.org/officeDocument/2006/relationships/hyperlink" Target="https://m.youtube.com/watch?v=5WeA5mNbcJQ"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w.noxinfluencer.com/" TargetMode="External"/><Relationship Id="rId1" Type="http://schemas.openxmlformats.org/officeDocument/2006/relationships/slideLayout" Target="../slideLayouts/slideLayout2.xml"/><Relationship Id="rId6" Type="http://schemas.openxmlformats.org/officeDocument/2006/relationships/hyperlink" Target="https://tw.noxinfluencer.com/youtube/channel/UCSs4A6HYKmHA2MG_0z-F0xw" TargetMode="External"/><Relationship Id="rId5" Type="http://schemas.openxmlformats.org/officeDocument/2006/relationships/image" Target="../media/image4.png"/><Relationship Id="rId4" Type="http://schemas.openxmlformats.org/officeDocument/2006/relationships/hyperlink" Target="https://tw.noxinfluencer.com/youtube/channel/UCvUb3WvnIacHKeRuM-A2btQ"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直角三角形 11"/>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latin typeface="Microsoft JhengHei" panose="020B0604030504040204" pitchFamily="34" charset="-120"/>
              <a:ea typeface="Microsoft JhengHei" panose="020B0604030504040204" pitchFamily="34" charset="-120"/>
            </a:endParaRPr>
          </a:p>
        </p:txBody>
      </p:sp>
      <p:sp>
        <p:nvSpPr>
          <p:cNvPr id="13" name="直角三角形 12"/>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latin typeface="Microsoft JhengHei" panose="020B0604030504040204" pitchFamily="34" charset="-120"/>
              <a:ea typeface="Microsoft JhengHei" panose="020B0604030504040204" pitchFamily="34" charset="-120"/>
            </a:endParaRPr>
          </a:p>
        </p:txBody>
      </p:sp>
      <p:pic>
        <p:nvPicPr>
          <p:cNvPr id="14" name="图片 3"/>
          <p:cNvPicPr>
            <a:picLocks noChangeAspect="1"/>
          </p:cNvPicPr>
          <p:nvPr/>
        </p:nvPicPr>
        <p:blipFill rotWithShape="1">
          <a:blip r:embed="rId3" cstate="screen"/>
          <a:srcRect/>
          <a:stretch>
            <a:fillRect/>
          </a:stretch>
        </p:blipFill>
        <p:spPr>
          <a:xfrm>
            <a:off x="4489796" y="0"/>
            <a:ext cx="7702204" cy="1508760"/>
          </a:xfrm>
          <a:prstGeom prst="rect">
            <a:avLst/>
          </a:prstGeom>
        </p:spPr>
      </p:pic>
      <p:pic>
        <p:nvPicPr>
          <p:cNvPr id="15" name="图片 4"/>
          <p:cNvPicPr>
            <a:picLocks noChangeAspect="1"/>
          </p:cNvPicPr>
          <p:nvPr/>
        </p:nvPicPr>
        <p:blipFill rotWithShape="1">
          <a:blip r:embed="rId4" cstate="screen"/>
          <a:srcRect t="20800" r="52969"/>
          <a:stretch>
            <a:fillRect/>
          </a:stretch>
        </p:blipFill>
        <p:spPr>
          <a:xfrm>
            <a:off x="-1" y="4114800"/>
            <a:ext cx="6255327" cy="2743200"/>
          </a:xfrm>
          <a:prstGeom prst="rect">
            <a:avLst/>
          </a:prstGeom>
        </p:spPr>
      </p:pic>
      <p:sp>
        <p:nvSpPr>
          <p:cNvPr id="16" name="文本框 8"/>
          <p:cNvSpPr txBox="1"/>
          <p:nvPr/>
        </p:nvSpPr>
        <p:spPr>
          <a:xfrm>
            <a:off x="-1" y="2274837"/>
            <a:ext cx="12192001" cy="830997"/>
          </a:xfrm>
          <a:prstGeom prst="rect">
            <a:avLst/>
          </a:prstGeom>
          <a:noFill/>
        </p:spPr>
        <p:txBody>
          <a:bodyPr wrap="square" rtlCol="0" anchor="ctr">
            <a:spAutoFit/>
          </a:bodyPr>
          <a:lstStyle/>
          <a:p>
            <a:pPr algn="ctr"/>
            <a:r>
              <a:rPr kumimoji="1" lang="zh-TW" altLang="en-US" sz="4800" b="1" dirty="0">
                <a:ln>
                  <a:solidFill>
                    <a:srgbClr val="0070C0"/>
                  </a:solidFill>
                </a:ln>
                <a:solidFill>
                  <a:srgbClr val="00B0F0"/>
                </a:solidFill>
                <a:latin typeface="Microsoft JhengHei" panose="020B0604030504040204" pitchFamily="34" charset="-120"/>
                <a:ea typeface="Microsoft JhengHei" panose="020B0604030504040204" pitchFamily="34" charset="-120"/>
                <a:cs typeface="微软雅黑" panose="020B0503020204020204" charset="-122"/>
              </a:rPr>
              <a:t>李永樂和兔肉菌影片內容及表現方式之比較</a:t>
            </a:r>
            <a:endParaRPr kumimoji="1" sz="4800" b="1" dirty="0">
              <a:ln>
                <a:solidFill>
                  <a:srgbClr val="0070C0"/>
                </a:solidFill>
              </a:ln>
              <a:solidFill>
                <a:srgbClr val="00B0F0"/>
              </a:solidFill>
              <a:latin typeface="Microsoft JhengHei" panose="020B0604030504040204" pitchFamily="34" charset="-120"/>
              <a:ea typeface="Microsoft JhengHei" panose="020B0604030504040204" pitchFamily="34" charset="-120"/>
              <a:cs typeface="微软雅黑" panose="020B0503020204020204" charset="-122"/>
            </a:endParaRPr>
          </a:p>
        </p:txBody>
      </p:sp>
      <p:sp>
        <p:nvSpPr>
          <p:cNvPr id="17" name="矩形 16"/>
          <p:cNvSpPr/>
          <p:nvPr/>
        </p:nvSpPr>
        <p:spPr>
          <a:xfrm>
            <a:off x="1473055" y="10264077"/>
            <a:ext cx="7413015" cy="415498"/>
          </a:xfrm>
          <a:prstGeom prst="rect">
            <a:avLst/>
          </a:prstGeom>
        </p:spPr>
        <p:txBody>
          <a:bodyPr wrap="square">
            <a:spAutoFit/>
          </a:bodyPr>
          <a:lstStyle/>
          <a:p>
            <a:pPr algn="ctr"/>
            <a:r>
              <a:rPr lang="en-US" altLang="zh-CN" sz="1050" b="1" i="0" dirty="0">
                <a:solidFill>
                  <a:schemeClr val="bg1">
                    <a:lumMod val="50000"/>
                  </a:schemeClr>
                </a:solidFill>
                <a:effectLst/>
                <a:latin typeface="Microsoft JhengHei" panose="020B0604030504040204" pitchFamily="34" charset="-120"/>
                <a:ea typeface="Microsoft JhengHei" panose="020B0604030504040204" pitchFamily="34" charset="-120"/>
              </a:rPr>
              <a:t>To the world you may be one person, but to one person you may be the worldTo the world you may be one person, but to one person you may be the worldTo the world you may be one person</a:t>
            </a:r>
            <a:endParaRPr lang="zh-CN" altLang="en-US" sz="1050" b="1"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18" name="文本框 10"/>
          <p:cNvSpPr txBox="1"/>
          <p:nvPr/>
        </p:nvSpPr>
        <p:spPr>
          <a:xfrm>
            <a:off x="4573615" y="3541934"/>
            <a:ext cx="184731" cy="307777"/>
          </a:xfrm>
          <a:prstGeom prst="rect">
            <a:avLst/>
          </a:prstGeom>
          <a:noFill/>
        </p:spPr>
        <p:txBody>
          <a:bodyPr wrap="none" rtlCol="0">
            <a:spAutoFit/>
          </a:bodyPr>
          <a:lstStyle/>
          <a:p>
            <a:endParaRPr kumimoji="1" lang="zh-CN" altLang="en-US" sz="1400" b="1" dirty="0">
              <a:solidFill>
                <a:schemeClr val="tx1">
                  <a:lumMod val="75000"/>
                  <a:lumOff val="25000"/>
                </a:schemeClr>
              </a:solidFill>
              <a:latin typeface="Microsoft JhengHei" panose="020B0604030504040204" pitchFamily="34" charset="-120"/>
              <a:ea typeface="Microsoft JhengHei" panose="020B0604030504040204" pitchFamily="34" charset="-120"/>
            </a:endParaRPr>
          </a:p>
        </p:txBody>
      </p:sp>
      <p:sp>
        <p:nvSpPr>
          <p:cNvPr id="19" name="文本框 8">
            <a:extLst>
              <a:ext uri="{FF2B5EF4-FFF2-40B4-BE49-F238E27FC236}">
                <a16:creationId xmlns:a16="http://schemas.microsoft.com/office/drawing/2014/main" xmlns="" id="{14D63612-8641-944A-A4B5-F94050365C18}"/>
              </a:ext>
            </a:extLst>
          </p:cNvPr>
          <p:cNvSpPr txBox="1"/>
          <p:nvPr/>
        </p:nvSpPr>
        <p:spPr>
          <a:xfrm rot="10800000" flipV="1">
            <a:off x="7882817" y="5951248"/>
            <a:ext cx="4053059" cy="584775"/>
          </a:xfrm>
          <a:prstGeom prst="rect">
            <a:avLst/>
          </a:prstGeom>
          <a:noFill/>
        </p:spPr>
        <p:txBody>
          <a:bodyPr wrap="square" rtlCol="0" anchor="ctr">
            <a:spAutoFit/>
          </a:bodyPr>
          <a:lstStyle/>
          <a:p>
            <a:pPr algn="ctr"/>
            <a:r>
              <a:rPr kumimoji="1" lang="en-US" altLang="zh-TW" sz="3200" b="1" dirty="0">
                <a:ln>
                  <a:solidFill>
                    <a:srgbClr val="00B0F0"/>
                  </a:solidFill>
                </a:ln>
                <a:solidFill>
                  <a:srgbClr val="0070C0"/>
                </a:solidFill>
                <a:latin typeface="Microsoft JhengHei" panose="020B0604030504040204" pitchFamily="34" charset="-120"/>
                <a:ea typeface="Microsoft JhengHei" panose="020B0604030504040204" pitchFamily="34" charset="-120"/>
                <a:cs typeface="微软雅黑" panose="020B0503020204020204" charset="-122"/>
              </a:rPr>
              <a:t>U10711017</a:t>
            </a:r>
            <a:r>
              <a:rPr kumimoji="1" lang="zh-TW" altLang="en-US" sz="3200" b="1" dirty="0">
                <a:ln>
                  <a:solidFill>
                    <a:srgbClr val="00B0F0"/>
                  </a:solidFill>
                </a:ln>
                <a:solidFill>
                  <a:srgbClr val="0070C0"/>
                </a:solidFill>
                <a:latin typeface="Microsoft JhengHei" panose="020B0604030504040204" pitchFamily="34" charset="-120"/>
                <a:ea typeface="Microsoft JhengHei" panose="020B0604030504040204" pitchFamily="34" charset="-120"/>
                <a:cs typeface="微软雅黑" panose="020B0503020204020204" charset="-122"/>
              </a:rPr>
              <a:t>   伍潔瑜</a:t>
            </a:r>
            <a:endParaRPr kumimoji="1" sz="3200" b="1" dirty="0">
              <a:ln>
                <a:solidFill>
                  <a:srgbClr val="00B0F0"/>
                </a:solidFill>
              </a:ln>
              <a:solidFill>
                <a:srgbClr val="0070C0"/>
              </a:solidFill>
              <a:latin typeface="Microsoft JhengHei" panose="020B0604030504040204" pitchFamily="34" charset="-120"/>
              <a:ea typeface="Microsoft JhengHei" panose="020B0604030504040204" pitchFamily="34" charset="-120"/>
              <a:cs typeface="微软雅黑" panose="020B0503020204020204" charset="-122"/>
            </a:endParaRPr>
          </a:p>
        </p:txBody>
      </p:sp>
    </p:spTree>
    <p:extLst>
      <p:ext uri="{BB962C8B-B14F-4D97-AF65-F5344CB8AC3E}">
        <p14:creationId xmlns:p14="http://schemas.microsoft.com/office/powerpoint/2010/main" val="36590118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直角三角形 2"/>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4" name="图片 3"/>
          <p:cNvPicPr>
            <a:picLocks noChangeAspect="1"/>
          </p:cNvPicPr>
          <p:nvPr/>
        </p:nvPicPr>
        <p:blipFill rotWithShape="1">
          <a:blip r:embed="rId2" cstate="screen"/>
          <a:srcRect/>
          <a:stretch>
            <a:fillRect/>
          </a:stretch>
        </p:blipFill>
        <p:spPr>
          <a:xfrm>
            <a:off x="4489796" y="0"/>
            <a:ext cx="7702204" cy="1508760"/>
          </a:xfrm>
          <a:prstGeom prst="rect">
            <a:avLst/>
          </a:prstGeom>
        </p:spPr>
      </p:pic>
      <p:pic>
        <p:nvPicPr>
          <p:cNvPr id="5" name="图片 4"/>
          <p:cNvPicPr>
            <a:picLocks noChangeAspect="1"/>
          </p:cNvPicPr>
          <p:nvPr/>
        </p:nvPicPr>
        <p:blipFill rotWithShape="1">
          <a:blip r:embed="rId3" cstate="screen"/>
          <a:srcRect t="20800" r="52969"/>
          <a:stretch>
            <a:fillRect/>
          </a:stretch>
        </p:blipFill>
        <p:spPr>
          <a:xfrm>
            <a:off x="-1" y="4114800"/>
            <a:ext cx="6255327" cy="2743200"/>
          </a:xfrm>
          <a:prstGeom prst="rect">
            <a:avLst/>
          </a:prstGeom>
        </p:spPr>
      </p:pic>
      <p:sp>
        <p:nvSpPr>
          <p:cNvPr id="6" name="文本框 8"/>
          <p:cNvSpPr txBox="1"/>
          <p:nvPr/>
        </p:nvSpPr>
        <p:spPr>
          <a:xfrm>
            <a:off x="2735788" y="2170868"/>
            <a:ext cx="4801314" cy="1015663"/>
          </a:xfrm>
          <a:prstGeom prst="rect">
            <a:avLst/>
          </a:prstGeom>
          <a:noFill/>
        </p:spPr>
        <p:txBody>
          <a:bodyPr wrap="none" rtlCol="0">
            <a:spAutoFit/>
          </a:bodyPr>
          <a:lstStyle/>
          <a:p>
            <a:r>
              <a:rPr kumimoji="1" lang="zh-CN" altLang="en-US" sz="6000" b="1" dirty="0">
                <a:ln w="22225">
                  <a:solidFill>
                    <a:srgbClr val="00B0F0"/>
                  </a:solidFill>
                  <a:prstDash val="solid"/>
                </a:ln>
                <a:solidFill>
                  <a:srgbClr val="0070C0"/>
                </a:solidFill>
                <a:latin typeface="Microsoft JhengHei" panose="020B0604030504040204" pitchFamily="34" charset="-120"/>
                <a:ea typeface="Microsoft JhengHei" panose="020B0604030504040204" pitchFamily="34" charset="-120"/>
                <a:cs typeface="微软雅黑" panose="020B0503020204020204" charset="-122"/>
              </a:rPr>
              <a:t>簡報到此結束</a:t>
            </a:r>
          </a:p>
        </p:txBody>
      </p:sp>
      <p:sp>
        <p:nvSpPr>
          <p:cNvPr id="7" name="文本框 8">
            <a:extLst>
              <a:ext uri="{FF2B5EF4-FFF2-40B4-BE49-F238E27FC236}">
                <a16:creationId xmlns:a16="http://schemas.microsoft.com/office/drawing/2014/main" xmlns="" id="{DA744653-53AF-AC49-BBA3-629428B38B1D}"/>
              </a:ext>
            </a:extLst>
          </p:cNvPr>
          <p:cNvSpPr txBox="1"/>
          <p:nvPr/>
        </p:nvSpPr>
        <p:spPr>
          <a:xfrm>
            <a:off x="5905886" y="3606968"/>
            <a:ext cx="3262432" cy="101566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zh-CN" altLang="en-US" sz="6000" b="1" dirty="0">
                <a:ln w="22225">
                  <a:solidFill>
                    <a:srgbClr val="0070C0"/>
                  </a:solidFill>
                  <a:prstDash val="solid"/>
                </a:ln>
                <a:solidFill>
                  <a:srgbClr val="00B0F0"/>
                </a:solidFill>
                <a:latin typeface="Microsoft JhengHei" panose="020B0604030504040204" pitchFamily="34" charset="-120"/>
                <a:ea typeface="Microsoft JhengHei" panose="020B0604030504040204" pitchFamily="34" charset="-120"/>
                <a:cs typeface="微软雅黑" panose="020B0503020204020204" charset="-122"/>
              </a:rPr>
              <a:t>謝謝大家</a:t>
            </a:r>
          </a:p>
        </p:txBody>
      </p:sp>
    </p:spTree>
    <p:extLst>
      <p:ext uri="{BB962C8B-B14F-4D97-AF65-F5344CB8AC3E}">
        <p14:creationId xmlns:p14="http://schemas.microsoft.com/office/powerpoint/2010/main" val="206492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latin typeface="Microsoft JhengHei" panose="020B0604030504040204" pitchFamily="34" charset="-120"/>
              <a:ea typeface="Microsoft JhengHei" panose="020B0604030504040204" pitchFamily="34" charset="-120"/>
            </a:endParaRPr>
          </a:p>
        </p:txBody>
      </p:sp>
      <p:sp>
        <p:nvSpPr>
          <p:cNvPr id="5" name="直角三角形 4"/>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dirty="0">
              <a:latin typeface="Microsoft JhengHei" panose="020B0604030504040204" pitchFamily="34" charset="-120"/>
              <a:ea typeface="Microsoft JhengHei" panose="020B0604030504040204" pitchFamily="34" charset="-120"/>
            </a:endParaRPr>
          </a:p>
        </p:txBody>
      </p:sp>
      <p:grpSp>
        <p:nvGrpSpPr>
          <p:cNvPr id="6" name="组合 11"/>
          <p:cNvGrpSpPr/>
          <p:nvPr/>
        </p:nvGrpSpPr>
        <p:grpSpPr bwMode="auto">
          <a:xfrm>
            <a:off x="271254" y="514442"/>
            <a:ext cx="3523380" cy="735625"/>
            <a:chOff x="3886200" y="188686"/>
            <a:chExt cx="4699000" cy="979713"/>
          </a:xfrm>
        </p:grpSpPr>
        <p:sp>
          <p:nvSpPr>
            <p:cNvPr id="7" name="任意多边形 18"/>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dirty="0">
                <a:latin typeface="Microsoft JhengHei" panose="020B0604030504040204" pitchFamily="34" charset="-120"/>
                <a:ea typeface="Microsoft JhengHei" panose="020B0604030504040204" pitchFamily="34" charset="-120"/>
              </a:endParaRPr>
            </a:p>
          </p:txBody>
        </p:sp>
        <p:sp>
          <p:nvSpPr>
            <p:cNvPr id="8" name="任意多边形 20"/>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a:latin typeface="Microsoft JhengHei" panose="020B0604030504040204" pitchFamily="34" charset="-120"/>
                  <a:ea typeface="Microsoft JhengHei" panose="020B0604030504040204" pitchFamily="34" charset="-120"/>
                </a:rPr>
                <a:t>目錄</a:t>
              </a:r>
              <a:r>
                <a:rPr lang="zh-CN" altLang="en-US" sz="2400" b="1" dirty="0">
                  <a:latin typeface="Microsoft JhengHei" panose="020B0604030504040204" pitchFamily="34" charset="-120"/>
                  <a:ea typeface="Microsoft JhengHei" panose="020B0604030504040204" pitchFamily="34" charset="-120"/>
                </a:rPr>
                <a:t> </a:t>
              </a:r>
              <a:r>
                <a:rPr lang="en-US" altLang="zh-CN" sz="2400" b="1" dirty="0">
                  <a:latin typeface="Microsoft JhengHei" panose="020B0604030504040204" pitchFamily="34" charset="-120"/>
                  <a:ea typeface="Microsoft JhengHei" panose="020B0604030504040204" pitchFamily="34" charset="-120"/>
                </a:rPr>
                <a:t>/</a:t>
              </a:r>
              <a:r>
                <a:rPr lang="en-US" altLang="zh-CN" sz="2300" b="1" dirty="0">
                  <a:latin typeface="Microsoft JhengHei" panose="020B0604030504040204" pitchFamily="34" charset="-120"/>
                  <a:ea typeface="Microsoft JhengHei" panose="020B0604030504040204" pitchFamily="34" charset="-120"/>
                </a:rPr>
                <a:t>CONTENTS</a:t>
              </a:r>
              <a:endParaRPr lang="zh-CN" altLang="en-US" sz="2300" b="1" dirty="0">
                <a:latin typeface="Microsoft JhengHei" panose="020B0604030504040204" pitchFamily="34" charset="-120"/>
                <a:ea typeface="Microsoft JhengHei" panose="020B0604030504040204" pitchFamily="34" charset="-120"/>
              </a:endParaRPr>
            </a:p>
          </p:txBody>
        </p:sp>
      </p:grpSp>
      <p:sp>
        <p:nvSpPr>
          <p:cNvPr id="9" name="椭圆 5"/>
          <p:cNvSpPr/>
          <p:nvPr/>
        </p:nvSpPr>
        <p:spPr>
          <a:xfrm>
            <a:off x="1864630" y="2585352"/>
            <a:ext cx="1495272" cy="1495354"/>
          </a:xfrm>
          <a:prstGeom prst="ellipse">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US" altLang="zh-TW" sz="4000" b="1" dirty="0">
                <a:latin typeface="Microsoft JhengHei" panose="020B0604030504040204" pitchFamily="34" charset="-120"/>
                <a:ea typeface="Microsoft JhengHei" panose="020B0604030504040204" pitchFamily="34" charset="-120"/>
              </a:rPr>
              <a:t>01</a:t>
            </a:r>
            <a:endParaRPr lang="zh-CN" altLang="en-US" sz="4000" b="1" dirty="0">
              <a:latin typeface="Microsoft JhengHei" panose="020B0604030504040204" pitchFamily="34" charset="-120"/>
              <a:ea typeface="Microsoft JhengHei" panose="020B0604030504040204" pitchFamily="34" charset="-120"/>
            </a:endParaRPr>
          </a:p>
        </p:txBody>
      </p:sp>
      <p:sp>
        <p:nvSpPr>
          <p:cNvPr id="10" name="椭圆 6"/>
          <p:cNvSpPr/>
          <p:nvPr/>
        </p:nvSpPr>
        <p:spPr>
          <a:xfrm>
            <a:off x="5537587" y="3235892"/>
            <a:ext cx="1495272" cy="1495354"/>
          </a:xfrm>
          <a:prstGeom prst="ellipse">
            <a:avLst/>
          </a:prstGeom>
          <a:solidFill>
            <a:srgbClr val="58C4B8"/>
          </a:solidFill>
          <a:ln>
            <a:solidFill>
              <a:srgbClr val="58C4B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lvl="0" algn="ctr"/>
            <a:r>
              <a:rPr lang="en-US" altLang="zh-TW" sz="4000" b="1" dirty="0">
                <a:solidFill>
                  <a:prstClr val="white"/>
                </a:solidFill>
                <a:latin typeface="Microsoft JhengHei" panose="020B0604030504040204" pitchFamily="34" charset="-120"/>
                <a:ea typeface="Microsoft JhengHei" panose="020B0604030504040204" pitchFamily="34" charset="-120"/>
              </a:rPr>
              <a:t>02</a:t>
            </a:r>
            <a:endParaRPr lang="zh-CN" altLang="en-US" sz="4000" b="1" dirty="0">
              <a:solidFill>
                <a:prstClr val="white"/>
              </a:solidFill>
              <a:latin typeface="Microsoft JhengHei" panose="020B0604030504040204" pitchFamily="34" charset="-120"/>
              <a:ea typeface="Microsoft JhengHei" panose="020B0604030504040204" pitchFamily="34" charset="-120"/>
            </a:endParaRPr>
          </a:p>
        </p:txBody>
      </p:sp>
      <p:sp>
        <p:nvSpPr>
          <p:cNvPr id="11" name="椭圆 7"/>
          <p:cNvSpPr/>
          <p:nvPr/>
        </p:nvSpPr>
        <p:spPr>
          <a:xfrm>
            <a:off x="8690870" y="2541998"/>
            <a:ext cx="1495272" cy="1495354"/>
          </a:xfrm>
          <a:prstGeom prst="ellipse">
            <a:avLst/>
          </a:prstGeom>
          <a:solidFill>
            <a:srgbClr val="067ABA"/>
          </a:solidFill>
          <a:ln>
            <a:solidFill>
              <a:srgbClr val="067AB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lvl="0" algn="ctr"/>
            <a:r>
              <a:rPr lang="en-US" altLang="zh-TW" sz="4000" b="1" dirty="0">
                <a:solidFill>
                  <a:prstClr val="white"/>
                </a:solidFill>
                <a:latin typeface="Microsoft JhengHei" panose="020B0604030504040204" pitchFamily="34" charset="-120"/>
                <a:ea typeface="Microsoft JhengHei" panose="020B0604030504040204" pitchFamily="34" charset="-120"/>
              </a:rPr>
              <a:t>03</a:t>
            </a:r>
            <a:endParaRPr lang="zh-CN" altLang="en-US" sz="4000" b="1" dirty="0">
              <a:solidFill>
                <a:prstClr val="white"/>
              </a:solidFill>
              <a:latin typeface="Microsoft JhengHei" panose="020B0604030504040204" pitchFamily="34" charset="-120"/>
              <a:ea typeface="Microsoft JhengHei" panose="020B0604030504040204" pitchFamily="34" charset="-120"/>
            </a:endParaRPr>
          </a:p>
        </p:txBody>
      </p:sp>
      <p:cxnSp>
        <p:nvCxnSpPr>
          <p:cNvPr id="12" name="直接连接符 21"/>
          <p:cNvCxnSpPr>
            <a:cxnSpLocks/>
            <a:endCxn id="10" idx="2"/>
          </p:cNvCxnSpPr>
          <p:nvPr/>
        </p:nvCxnSpPr>
        <p:spPr>
          <a:xfrm>
            <a:off x="3359902" y="3333029"/>
            <a:ext cx="2177685" cy="650540"/>
          </a:xfrm>
          <a:prstGeom prst="line">
            <a:avLst/>
          </a:prstGeom>
          <a:ln>
            <a:solidFill>
              <a:srgbClr val="2B293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直接连接符 22"/>
          <p:cNvCxnSpPr>
            <a:cxnSpLocks/>
            <a:endCxn id="11" idx="2"/>
          </p:cNvCxnSpPr>
          <p:nvPr/>
        </p:nvCxnSpPr>
        <p:spPr>
          <a:xfrm flipV="1">
            <a:off x="7032859" y="3289675"/>
            <a:ext cx="1658011" cy="774790"/>
          </a:xfrm>
          <a:prstGeom prst="line">
            <a:avLst/>
          </a:prstGeom>
          <a:ln>
            <a:solidFill>
              <a:srgbClr val="2B293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1764861" y="4336259"/>
            <a:ext cx="1707334" cy="492443"/>
          </a:xfrm>
          <a:prstGeom prst="rect">
            <a:avLst/>
          </a:prstGeom>
        </p:spPr>
        <p:txBody>
          <a:bodyPr wrap="square" lIns="0" tIns="0" rIns="0" bIns="0">
            <a:spAutoFit/>
          </a:bodyPr>
          <a:lstStyle/>
          <a:p>
            <a:pPr lvl="0"/>
            <a:r>
              <a:rPr lang="zh-TW" altLang="en-US" sz="3200" b="1" dirty="0">
                <a:solidFill>
                  <a:schemeClr val="bg1">
                    <a:lumMod val="50000"/>
                  </a:schemeClr>
                </a:solidFill>
                <a:latin typeface="Microsoft JhengHei" panose="020B0604030504040204" pitchFamily="34" charset="-120"/>
                <a:ea typeface="Microsoft JhengHei" panose="020B0604030504040204" pitchFamily="34" charset="-120"/>
              </a:rPr>
              <a:t>參考影片</a:t>
            </a:r>
            <a:endParaRPr lang="zh-CN" altLang="zh-CN" sz="3200" b="1"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15" name="矩形 14">
            <a:extLst>
              <a:ext uri="{FF2B5EF4-FFF2-40B4-BE49-F238E27FC236}">
                <a16:creationId xmlns:a16="http://schemas.microsoft.com/office/drawing/2014/main" xmlns="" id="{6DBDCA7F-9047-934A-90CC-42BEAE32E7D7}"/>
              </a:ext>
            </a:extLst>
          </p:cNvPr>
          <p:cNvSpPr/>
          <p:nvPr/>
        </p:nvSpPr>
        <p:spPr>
          <a:xfrm>
            <a:off x="8909722" y="4160463"/>
            <a:ext cx="1057568" cy="492443"/>
          </a:xfrm>
          <a:prstGeom prst="rect">
            <a:avLst/>
          </a:prstGeom>
        </p:spPr>
        <p:txBody>
          <a:bodyPr wrap="square" lIns="0" tIns="0" rIns="0" bIns="0" anchor="ctr">
            <a:spAutoFit/>
          </a:bodyPr>
          <a:lstStyle/>
          <a:p>
            <a:pPr lvl="0" algn="ctr"/>
            <a:r>
              <a:rPr lang="zh-TW" altLang="en-US" sz="3200" b="1" dirty="0">
                <a:solidFill>
                  <a:schemeClr val="bg1">
                    <a:lumMod val="50000"/>
                  </a:schemeClr>
                </a:solidFill>
                <a:latin typeface="Microsoft JhengHei" panose="020B0604030504040204" pitchFamily="34" charset="-120"/>
                <a:ea typeface="Microsoft JhengHei" panose="020B0604030504040204" pitchFamily="34" charset="-120"/>
              </a:rPr>
              <a:t>總結</a:t>
            </a:r>
            <a:endParaRPr lang="zh-CN" altLang="zh-CN" sz="3200" b="1"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16" name="矩形 15">
            <a:extLst>
              <a:ext uri="{FF2B5EF4-FFF2-40B4-BE49-F238E27FC236}">
                <a16:creationId xmlns:a16="http://schemas.microsoft.com/office/drawing/2014/main" xmlns="" id="{52804185-D6A4-3A49-812D-0C3D9F32FC72}"/>
              </a:ext>
            </a:extLst>
          </p:cNvPr>
          <p:cNvSpPr/>
          <p:nvPr/>
        </p:nvSpPr>
        <p:spPr>
          <a:xfrm>
            <a:off x="5897567" y="5338283"/>
            <a:ext cx="1035777" cy="984885"/>
          </a:xfrm>
          <a:prstGeom prst="rect">
            <a:avLst/>
          </a:prstGeom>
        </p:spPr>
        <p:txBody>
          <a:bodyPr wrap="square" lIns="0" tIns="0" rIns="0" bIns="0">
            <a:spAutoFit/>
          </a:bodyPr>
          <a:lstStyle/>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影片內容</a:t>
            </a:r>
            <a:endParaRPr lang="en-US" altLang="zh-TW" sz="1600" dirty="0">
              <a:solidFill>
                <a:schemeClr val="bg1">
                  <a:lumMod val="50000"/>
                </a:schemeClr>
              </a:solidFill>
              <a:latin typeface="Microsoft JhengHei" panose="020B0604030504040204" pitchFamily="34" charset="-120"/>
              <a:ea typeface="Microsoft JhengHei" panose="020B0604030504040204" pitchFamily="34" charset="-120"/>
            </a:endParaRPr>
          </a:p>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表現方式</a:t>
            </a:r>
          </a:p>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說話方式</a:t>
            </a:r>
          </a:p>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更新速度</a:t>
            </a:r>
            <a:endParaRPr lang="zh-CN" altLang="zh-CN" sz="1600"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17" name="矩形 16">
            <a:extLst>
              <a:ext uri="{FF2B5EF4-FFF2-40B4-BE49-F238E27FC236}">
                <a16:creationId xmlns:a16="http://schemas.microsoft.com/office/drawing/2014/main" xmlns="" id="{E1BC49B5-9F90-4B4F-859E-89E4ABE442E1}"/>
              </a:ext>
            </a:extLst>
          </p:cNvPr>
          <p:cNvSpPr/>
          <p:nvPr/>
        </p:nvSpPr>
        <p:spPr>
          <a:xfrm>
            <a:off x="8710956" y="4707131"/>
            <a:ext cx="1455099" cy="1231106"/>
          </a:xfrm>
          <a:prstGeom prst="rect">
            <a:avLst/>
          </a:prstGeom>
        </p:spPr>
        <p:txBody>
          <a:bodyPr wrap="square" lIns="0" tIns="0" rIns="0" bIns="0">
            <a:spAutoFit/>
          </a:bodyPr>
          <a:lstStyle/>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為何李永樂老師的觀看數較高</a:t>
            </a:r>
            <a:endParaRPr lang="en-US" altLang="zh-TW" sz="1600" dirty="0">
              <a:solidFill>
                <a:schemeClr val="bg1">
                  <a:lumMod val="50000"/>
                </a:schemeClr>
              </a:solidFill>
              <a:latin typeface="Microsoft JhengHei" panose="020B0604030504040204" pitchFamily="34" charset="-120"/>
              <a:ea typeface="Microsoft JhengHei" panose="020B0604030504040204" pitchFamily="34" charset="-120"/>
            </a:endParaRPr>
          </a:p>
          <a:p>
            <a:pPr marL="171450" lvl="0" indent="-171450">
              <a:buFont typeface="Arial" panose="020B0604020202020204" pitchFamily="34" charset="0"/>
              <a:buChar char="•"/>
            </a:pPr>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兔肉菌可以如</a:t>
            </a:r>
            <a:endParaRPr lang="en-US" altLang="zh-TW" sz="1600" dirty="0">
              <a:solidFill>
                <a:schemeClr val="bg1">
                  <a:lumMod val="50000"/>
                </a:schemeClr>
              </a:solidFill>
              <a:latin typeface="Microsoft JhengHei" panose="020B0604030504040204" pitchFamily="34" charset="-120"/>
              <a:ea typeface="Microsoft JhengHei" panose="020B0604030504040204" pitchFamily="34" charset="-120"/>
            </a:endParaRPr>
          </a:p>
          <a:p>
            <a:pPr lvl="0"/>
            <a:r>
              <a:rPr lang="zh-TW" altLang="en-US" sz="1600" dirty="0">
                <a:solidFill>
                  <a:schemeClr val="bg1">
                    <a:lumMod val="50000"/>
                  </a:schemeClr>
                </a:solidFill>
                <a:latin typeface="Microsoft JhengHei" panose="020B0604030504040204" pitchFamily="34" charset="-120"/>
                <a:ea typeface="Microsoft JhengHei" panose="020B0604030504040204" pitchFamily="34" charset="-120"/>
              </a:rPr>
              <a:t>    何調整</a:t>
            </a:r>
            <a:endParaRPr lang="en-US" altLang="zh-TW" sz="1600"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18" name="矩形 17">
            <a:extLst>
              <a:ext uri="{FF2B5EF4-FFF2-40B4-BE49-F238E27FC236}">
                <a16:creationId xmlns:a16="http://schemas.microsoft.com/office/drawing/2014/main" xmlns="" id="{BE6D00D1-1DE6-7743-9425-DE4D0BB12748}"/>
              </a:ext>
            </a:extLst>
          </p:cNvPr>
          <p:cNvSpPr/>
          <p:nvPr/>
        </p:nvSpPr>
        <p:spPr>
          <a:xfrm>
            <a:off x="5595217" y="4814029"/>
            <a:ext cx="1640478" cy="492443"/>
          </a:xfrm>
          <a:prstGeom prst="rect">
            <a:avLst/>
          </a:prstGeom>
        </p:spPr>
        <p:txBody>
          <a:bodyPr wrap="square" lIns="0" tIns="0" rIns="0" bIns="0">
            <a:spAutoFit/>
          </a:bodyPr>
          <a:lstStyle/>
          <a:p>
            <a:pPr lvl="0"/>
            <a:r>
              <a:rPr lang="zh-TW" altLang="en-US" sz="3200" b="1" dirty="0">
                <a:solidFill>
                  <a:schemeClr val="bg1">
                    <a:lumMod val="50000"/>
                  </a:schemeClr>
                </a:solidFill>
                <a:latin typeface="Microsoft JhengHei" panose="020B0604030504040204" pitchFamily="34" charset="-120"/>
                <a:ea typeface="Microsoft JhengHei" panose="020B0604030504040204" pitchFamily="34" charset="-120"/>
              </a:rPr>
              <a:t>比較項目</a:t>
            </a:r>
            <a:endParaRPr lang="en-US" altLang="zh-TW" sz="3200" b="1" dirty="0">
              <a:solidFill>
                <a:schemeClr val="bg1">
                  <a:lumMod val="50000"/>
                </a:schemeClr>
              </a:solidFill>
              <a:latin typeface="Microsoft JhengHei" panose="020B0604030504040204" pitchFamily="34" charset="-120"/>
              <a:ea typeface="Microsoft JhengHei" panose="020B0604030504040204" pitchFamily="34" charset="-120"/>
            </a:endParaRPr>
          </a:p>
        </p:txBody>
      </p:sp>
    </p:spTree>
    <p:extLst>
      <p:ext uri="{BB962C8B-B14F-4D97-AF65-F5344CB8AC3E}">
        <p14:creationId xmlns:p14="http://schemas.microsoft.com/office/powerpoint/2010/main" val="116036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直角三角形 4"/>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图片 5"/>
          <p:cNvPicPr>
            <a:picLocks noChangeAspect="1"/>
          </p:cNvPicPr>
          <p:nvPr/>
        </p:nvPicPr>
        <p:blipFill rotWithShape="1">
          <a:blip r:embed="rId2" cstate="screen"/>
          <a:srcRect/>
          <a:stretch>
            <a:fillRect/>
          </a:stretch>
        </p:blipFill>
        <p:spPr>
          <a:xfrm>
            <a:off x="4489796" y="0"/>
            <a:ext cx="7702204" cy="1508760"/>
          </a:xfrm>
          <a:prstGeom prst="rect">
            <a:avLst/>
          </a:prstGeom>
        </p:spPr>
      </p:pic>
      <p:sp>
        <p:nvSpPr>
          <p:cNvPr id="7" name="椭圆 6"/>
          <p:cNvSpPr/>
          <p:nvPr/>
        </p:nvSpPr>
        <p:spPr>
          <a:xfrm>
            <a:off x="4993964" y="2151402"/>
            <a:ext cx="1864408" cy="1864510"/>
          </a:xfrm>
          <a:prstGeom prst="ellipse">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US" altLang="zh-TW" sz="4000" b="1" dirty="0">
                <a:latin typeface="微软雅黑" panose="020B0503020204020204" charset="-122"/>
                <a:ea typeface="微软雅黑" panose="020B0503020204020204" charset="-122"/>
              </a:rPr>
              <a:t>01</a:t>
            </a:r>
            <a:endParaRPr lang="zh-CN" altLang="en-US" sz="4000" b="1" dirty="0">
              <a:latin typeface="微软雅黑" panose="020B0503020204020204" charset="-122"/>
              <a:ea typeface="微软雅黑" panose="020B0503020204020204" charset="-122"/>
            </a:endParaRPr>
          </a:p>
        </p:txBody>
      </p:sp>
      <p:sp>
        <p:nvSpPr>
          <p:cNvPr id="8" name="矩形 7"/>
          <p:cNvSpPr/>
          <p:nvPr/>
        </p:nvSpPr>
        <p:spPr>
          <a:xfrm>
            <a:off x="4704112" y="4187189"/>
            <a:ext cx="2444111" cy="492443"/>
          </a:xfrm>
          <a:prstGeom prst="rect">
            <a:avLst/>
          </a:prstGeom>
        </p:spPr>
        <p:txBody>
          <a:bodyPr wrap="square" lIns="0" tIns="0" rIns="0" bIns="0">
            <a:spAutoFit/>
          </a:bodyPr>
          <a:lstStyle/>
          <a:p>
            <a:pPr lvl="0" algn="ctr"/>
            <a:r>
              <a:rPr lang="zh-TW" altLang="en-US" sz="3200" b="1" dirty="0">
                <a:solidFill>
                  <a:schemeClr val="bg1">
                    <a:lumMod val="50000"/>
                  </a:schemeClr>
                </a:solidFill>
                <a:latin typeface="微软雅黑" panose="020B0503020204020204" charset="-122"/>
                <a:ea typeface="微软雅黑" panose="020B0503020204020204" charset="-122"/>
              </a:rPr>
              <a:t>參考影片</a:t>
            </a:r>
            <a:endParaRPr lang="zh-CN" altLang="zh-CN" sz="3200" b="1" dirty="0">
              <a:solidFill>
                <a:schemeClr val="bg1">
                  <a:lumMod val="50000"/>
                </a:schemeClr>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62688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直角三角形 7"/>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直角三角形 8"/>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0" name="矩形 9">
            <a:extLst>
              <a:ext uri="{FF2B5EF4-FFF2-40B4-BE49-F238E27FC236}">
                <a16:creationId xmlns:a16="http://schemas.microsoft.com/office/drawing/2014/main" xmlns="" id="{2C48710B-9EF6-C947-8C60-D9645C276A27}"/>
              </a:ext>
            </a:extLst>
          </p:cNvPr>
          <p:cNvSpPr/>
          <p:nvPr/>
        </p:nvSpPr>
        <p:spPr>
          <a:xfrm>
            <a:off x="2024056" y="167178"/>
            <a:ext cx="8143882" cy="307777"/>
          </a:xfrm>
          <a:prstGeom prst="rect">
            <a:avLst/>
          </a:prstGeom>
        </p:spPr>
        <p:txBody>
          <a:bodyPr wrap="square" lIns="0" tIns="0" rIns="0" bIns="0">
            <a:spAutoFit/>
          </a:bodyPr>
          <a:lstStyle/>
          <a:p>
            <a:pPr lvl="0" algn="ctr"/>
            <a:r>
              <a:rPr lang="zh-TW" altLang="en-US" sz="2000" b="1" dirty="0">
                <a:solidFill>
                  <a:schemeClr val="bg1">
                    <a:lumMod val="50000"/>
                  </a:schemeClr>
                </a:solidFill>
                <a:latin typeface="Microsoft YaHei" panose="020B0503020204020204" pitchFamily="34" charset="-122"/>
                <a:ea typeface="Microsoft YaHei" panose="020B0503020204020204" pitchFamily="34" charset="-122"/>
              </a:rPr>
              <a:t>本次作業我擷取了兩人頻道觀看次數最高的五部影片（如下表）進行比較</a:t>
            </a:r>
            <a:endParaRPr lang="zh-CN" altLang="zh-CN" sz="2000" b="1" dirty="0">
              <a:solidFill>
                <a:schemeClr val="bg1">
                  <a:lumMod val="50000"/>
                </a:schemeClr>
              </a:solidFill>
              <a:latin typeface="Microsoft YaHei" panose="020B0503020204020204" pitchFamily="34" charset="-122"/>
              <a:ea typeface="Microsoft YaHei" panose="020B0503020204020204" pitchFamily="34" charset="-122"/>
            </a:endParaRPr>
          </a:p>
        </p:txBody>
      </p:sp>
      <p:sp>
        <p:nvSpPr>
          <p:cNvPr id="11" name="矩形 10">
            <a:extLst>
              <a:ext uri="{FF2B5EF4-FFF2-40B4-BE49-F238E27FC236}">
                <a16:creationId xmlns:a16="http://schemas.microsoft.com/office/drawing/2014/main" xmlns="" id="{393EB8E4-31F9-1745-983B-75E79F98A54A}"/>
              </a:ext>
            </a:extLst>
          </p:cNvPr>
          <p:cNvSpPr/>
          <p:nvPr/>
        </p:nvSpPr>
        <p:spPr>
          <a:xfrm>
            <a:off x="2704834" y="1555244"/>
            <a:ext cx="9802110" cy="492443"/>
          </a:xfrm>
          <a:prstGeom prst="rect">
            <a:avLst/>
          </a:prstGeom>
        </p:spPr>
        <p:txBody>
          <a:bodyPr wrap="square" lIns="0" tIns="0" rIns="0" bIns="0">
            <a:spAutoFit/>
          </a:bodyPr>
          <a:lstStyle/>
          <a:p>
            <a:pPr lvl="0" algn="ctr"/>
            <a:endParaRPr lang="zh-CN" altLang="zh-CN" sz="3200" b="1" dirty="0">
              <a:solidFill>
                <a:schemeClr val="bg1">
                  <a:lumMod val="50000"/>
                </a:schemeClr>
              </a:solidFill>
              <a:latin typeface="微软雅黑" panose="020B0503020204020204" charset="-122"/>
              <a:ea typeface="微软雅黑" panose="020B0503020204020204" charset="-122"/>
            </a:endParaRPr>
          </a:p>
        </p:txBody>
      </p:sp>
      <p:sp>
        <p:nvSpPr>
          <p:cNvPr id="12" name="文字方塊 11">
            <a:extLst>
              <a:ext uri="{FF2B5EF4-FFF2-40B4-BE49-F238E27FC236}">
                <a16:creationId xmlns:a16="http://schemas.microsoft.com/office/drawing/2014/main" xmlns="" id="{B4FE2D32-208B-A048-B31D-C040AFB05097}"/>
              </a:ext>
            </a:extLst>
          </p:cNvPr>
          <p:cNvSpPr txBox="1"/>
          <p:nvPr/>
        </p:nvSpPr>
        <p:spPr>
          <a:xfrm>
            <a:off x="2550146" y="6383045"/>
            <a:ext cx="7091701" cy="400110"/>
          </a:xfrm>
          <a:prstGeom prst="rect">
            <a:avLst/>
          </a:prstGeom>
          <a:noFill/>
        </p:spPr>
        <p:txBody>
          <a:bodyPr wrap="square" rtlCol="0">
            <a:spAutoFit/>
          </a:bodyPr>
          <a:lstStyle/>
          <a:p>
            <a:pPr algn="l"/>
            <a:r>
              <a:rPr lang="zh-TW" altLang="en-US" sz="2000" b="1" dirty="0">
                <a:solidFill>
                  <a:schemeClr val="bg1">
                    <a:lumMod val="50000"/>
                  </a:schemeClr>
                </a:solidFill>
                <a:latin typeface="Microsoft YaHei" panose="020B0503020204020204" pitchFamily="34" charset="-122"/>
                <a:ea typeface="Microsoft YaHei" panose="020B0503020204020204" pitchFamily="34" charset="-122"/>
              </a:rPr>
              <a:t>▲兩人頻道觀看次數最高的五部影片（</a:t>
            </a:r>
            <a:r>
              <a:rPr lang="en-US" altLang="zh-TW" sz="2000" b="1" dirty="0">
                <a:solidFill>
                  <a:schemeClr val="bg1">
                    <a:lumMod val="50000"/>
                  </a:schemeClr>
                </a:solidFill>
                <a:latin typeface="Microsoft YaHei" panose="020B0503020204020204" pitchFamily="34" charset="-122"/>
                <a:ea typeface="Microsoft YaHei" panose="020B0503020204020204" pitchFamily="34" charset="-122"/>
              </a:rPr>
              <a:t>2020</a:t>
            </a:r>
            <a:r>
              <a:rPr lang="zh-TW" altLang="en-US" sz="2000" b="1" dirty="0">
                <a:solidFill>
                  <a:schemeClr val="bg1">
                    <a:lumMod val="50000"/>
                  </a:schemeClr>
                </a:solidFill>
                <a:latin typeface="Microsoft YaHei" panose="020B0503020204020204" pitchFamily="34" charset="-122"/>
                <a:ea typeface="Microsoft YaHei" panose="020B0503020204020204" pitchFamily="34" charset="-122"/>
              </a:rPr>
              <a:t>年</a:t>
            </a:r>
            <a:r>
              <a:rPr lang="en-US" altLang="zh-TW" sz="2000" b="1" dirty="0">
                <a:solidFill>
                  <a:schemeClr val="bg1">
                    <a:lumMod val="50000"/>
                  </a:schemeClr>
                </a:solidFill>
                <a:latin typeface="Microsoft YaHei" panose="020B0503020204020204" pitchFamily="34" charset="-122"/>
                <a:ea typeface="Microsoft YaHei" panose="020B0503020204020204" pitchFamily="34" charset="-122"/>
              </a:rPr>
              <a:t>10</a:t>
            </a:r>
            <a:r>
              <a:rPr lang="zh-TW" altLang="en-US" sz="2000" b="1" dirty="0">
                <a:solidFill>
                  <a:schemeClr val="bg1">
                    <a:lumMod val="50000"/>
                  </a:schemeClr>
                </a:solidFill>
                <a:latin typeface="Microsoft YaHei" panose="020B0503020204020204" pitchFamily="34" charset="-122"/>
                <a:ea typeface="Microsoft YaHei" panose="020B0503020204020204" pitchFamily="34" charset="-122"/>
              </a:rPr>
              <a:t>月</a:t>
            </a:r>
            <a:r>
              <a:rPr lang="en-US" altLang="zh-TW" sz="2000" b="1" dirty="0">
                <a:solidFill>
                  <a:schemeClr val="bg1">
                    <a:lumMod val="50000"/>
                  </a:schemeClr>
                </a:solidFill>
                <a:latin typeface="Microsoft YaHei" panose="020B0503020204020204" pitchFamily="34" charset="-122"/>
                <a:ea typeface="Microsoft YaHei" panose="020B0503020204020204" pitchFamily="34" charset="-122"/>
              </a:rPr>
              <a:t>29</a:t>
            </a:r>
            <a:r>
              <a:rPr lang="zh-TW" altLang="en-US" sz="2000" b="1" dirty="0">
                <a:solidFill>
                  <a:schemeClr val="bg1">
                    <a:lumMod val="50000"/>
                  </a:schemeClr>
                </a:solidFill>
                <a:latin typeface="Microsoft YaHei" panose="020B0503020204020204" pitchFamily="34" charset="-122"/>
                <a:ea typeface="Microsoft YaHei" panose="020B0503020204020204" pitchFamily="34" charset="-122"/>
              </a:rPr>
              <a:t>日為止）</a:t>
            </a:r>
          </a:p>
        </p:txBody>
      </p:sp>
      <p:graphicFrame>
        <p:nvGraphicFramePr>
          <p:cNvPr id="13" name="表格 10">
            <a:extLst>
              <a:ext uri="{FF2B5EF4-FFF2-40B4-BE49-F238E27FC236}">
                <a16:creationId xmlns:a16="http://schemas.microsoft.com/office/drawing/2014/main" xmlns="" id="{9DDD1447-DB9B-A442-82AE-7468A384476B}"/>
              </a:ext>
            </a:extLst>
          </p:cNvPr>
          <p:cNvGraphicFramePr>
            <a:graphicFrameLocks noGrp="1"/>
          </p:cNvGraphicFramePr>
          <p:nvPr>
            <p:extLst>
              <p:ext uri="{D42A27DB-BD31-4B8C-83A1-F6EECF244321}">
                <p14:modId xmlns:p14="http://schemas.microsoft.com/office/powerpoint/2010/main" val="1594451939"/>
              </p:ext>
            </p:extLst>
          </p:nvPr>
        </p:nvGraphicFramePr>
        <p:xfrm>
          <a:off x="515030" y="536422"/>
          <a:ext cx="11161932" cy="5785155"/>
        </p:xfrm>
        <a:graphic>
          <a:graphicData uri="http://schemas.openxmlformats.org/drawingml/2006/table">
            <a:tbl>
              <a:tblPr firstRow="1" bandRow="1">
                <a:tableStyleId>{1FECB4D8-DB02-4DC6-A0A2-4F2EBAE1DC90}</a:tableStyleId>
              </a:tblPr>
              <a:tblGrid>
                <a:gridCol w="503928">
                  <a:extLst>
                    <a:ext uri="{9D8B030D-6E8A-4147-A177-3AD203B41FA5}">
                      <a16:colId xmlns:a16="http://schemas.microsoft.com/office/drawing/2014/main" xmlns="" val="1657328224"/>
                    </a:ext>
                  </a:extLst>
                </a:gridCol>
                <a:gridCol w="5329002">
                  <a:extLst>
                    <a:ext uri="{9D8B030D-6E8A-4147-A177-3AD203B41FA5}">
                      <a16:colId xmlns:a16="http://schemas.microsoft.com/office/drawing/2014/main" xmlns="" val="3765186451"/>
                    </a:ext>
                  </a:extLst>
                </a:gridCol>
                <a:gridCol w="5329002">
                  <a:extLst>
                    <a:ext uri="{9D8B030D-6E8A-4147-A177-3AD203B41FA5}">
                      <a16:colId xmlns:a16="http://schemas.microsoft.com/office/drawing/2014/main" xmlns="" val="2026611625"/>
                    </a:ext>
                  </a:extLst>
                </a:gridCol>
              </a:tblGrid>
              <a:tr h="357166">
                <a:tc>
                  <a:txBody>
                    <a:bodyPr/>
                    <a:lstStyle/>
                    <a:p>
                      <a:pPr algn="ctr"/>
                      <a:endParaRPr lang="zh-TW" altLang="en-US" sz="1600" dirty="0">
                        <a:solidFill>
                          <a:schemeClr val="bg1">
                            <a:lumMod val="50000"/>
                          </a:schemeClr>
                        </a:solidFill>
                      </a:endParaRPr>
                    </a:p>
                  </a:txBody>
                  <a:tcPr anchor="ctr"/>
                </a:tc>
                <a:tc>
                  <a:txBody>
                    <a:bodyPr/>
                    <a:lstStyle/>
                    <a:p>
                      <a:pPr algn="ctr"/>
                      <a:r>
                        <a:rPr lang="zh-TW" altLang="en-US" sz="1600">
                          <a:solidFill>
                            <a:srgbClr val="067ABA"/>
                          </a:solidFill>
                          <a:hlinkClick r:id="rId2">
                            <a:extLst>
                              <a:ext uri="{A12FA001-AC4F-418D-AE19-62706E023703}">
                                <ahyp:hlinkClr xmlns:ahyp="http://schemas.microsoft.com/office/drawing/2018/hyperlinkcolor" xmlns="" val="tx"/>
                              </a:ext>
                            </a:extLst>
                          </a:hlinkClick>
                        </a:rPr>
                        <a:t>李永樂</a:t>
                      </a:r>
                      <a:endParaRPr lang="zh-TW" altLang="en-US" sz="1600" dirty="0">
                        <a:solidFill>
                          <a:srgbClr val="067ABA"/>
                        </a:solidFill>
                      </a:endParaRPr>
                    </a:p>
                  </a:txBody>
                  <a:tcPr anchor="ctr"/>
                </a:tc>
                <a:tc>
                  <a:txBody>
                    <a:bodyPr/>
                    <a:lstStyle/>
                    <a:p>
                      <a:pPr algn="ctr"/>
                      <a:r>
                        <a:rPr lang="zh-TW" altLang="en-US" sz="1600">
                          <a:solidFill>
                            <a:srgbClr val="067ABA"/>
                          </a:solidFill>
                          <a:hlinkClick r:id="rId3">
                            <a:extLst>
                              <a:ext uri="{A12FA001-AC4F-418D-AE19-62706E023703}">
                                <ahyp:hlinkClr xmlns:ahyp="http://schemas.microsoft.com/office/drawing/2018/hyperlinkcolor" xmlns="" val="tx"/>
                              </a:ext>
                            </a:extLst>
                          </a:hlinkClick>
                        </a:rPr>
                        <a:t>兔肉菌</a:t>
                      </a:r>
                      <a:endParaRPr lang="zh-TW" altLang="en-US" sz="1600" dirty="0">
                        <a:solidFill>
                          <a:srgbClr val="067ABA"/>
                        </a:solidFill>
                      </a:endParaRPr>
                    </a:p>
                  </a:txBody>
                  <a:tcPr anchor="ctr"/>
                </a:tc>
                <a:extLst>
                  <a:ext uri="{0D108BD9-81ED-4DB2-BD59-A6C34878D82A}">
                    <a16:rowId xmlns:a16="http://schemas.microsoft.com/office/drawing/2014/main" xmlns="" val="3696478453"/>
                  </a:ext>
                </a:extLst>
              </a:tr>
              <a:tr h="892915">
                <a:tc>
                  <a:txBody>
                    <a:bodyPr/>
                    <a:lstStyle/>
                    <a:p>
                      <a:pPr algn="ctr"/>
                      <a:r>
                        <a:rPr lang="en-US" altLang="zh-TW" sz="1600"/>
                        <a:t>1</a:t>
                      </a:r>
                      <a:endParaRPr lang="zh-TW" altLang="en-US" sz="1600" dirty="0">
                        <a:solidFill>
                          <a:schemeClr val="bg1">
                            <a:lumMod val="50000"/>
                          </a:schemeClr>
                        </a:solidFill>
                      </a:endParaRPr>
                    </a:p>
                  </a:txBody>
                  <a:tcPr anchor="ctr"/>
                </a:tc>
                <a:tc>
                  <a:txBody>
                    <a:bodyPr/>
                    <a:lstStyle/>
                    <a:p>
                      <a:r>
                        <a:rPr lang="zh-TW" altLang="en-US" sz="1600" b="0" i="0" u="none" strike="noStrike" dirty="0">
                          <a:effectLst/>
                          <a:latin typeface="Roboto"/>
                          <a:hlinkClick r:id="rId4"/>
                        </a:rPr>
                        <a:t>如何才能摆脱贫穷？穷人和富人有什么差别？</a:t>
                      </a:r>
                      <a:r>
                        <a:rPr lang="en-US" altLang="zh-TW" sz="1600" b="0" i="0" u="none" strike="noStrike" dirty="0">
                          <a:effectLst/>
                          <a:latin typeface="Roboto"/>
                          <a:hlinkClick r:id="rId4"/>
                        </a:rPr>
                        <a:t>【2019</a:t>
                      </a:r>
                      <a:r>
                        <a:rPr lang="zh-TW" altLang="en-US" sz="1600" b="0" i="0" u="none" strike="noStrike" dirty="0">
                          <a:effectLst/>
                          <a:latin typeface="Roboto"/>
                          <a:hlinkClick r:id="rId4"/>
                        </a:rPr>
                        <a:t>诺贝尔经济学奖解读</a:t>
                      </a:r>
                      <a:r>
                        <a:rPr lang="en-US" altLang="zh-TW" sz="1600" b="0" i="0" u="none" strike="noStrike" dirty="0">
                          <a:effectLst/>
                          <a:latin typeface="Roboto"/>
                          <a:hlinkClick r:id="rId4"/>
                        </a:rPr>
                        <a:t>】</a:t>
                      </a:r>
                      <a:endParaRPr lang="zh-TW" altLang="en-US" sz="1600" b="0" i="0" u="none" strike="noStrike" dirty="0">
                        <a:effectLst/>
                        <a:latin typeface="Roboto"/>
                      </a:endParaRPr>
                    </a:p>
                    <a:p>
                      <a:r>
                        <a:rPr lang="zh-TW" altLang="en-US" sz="1600" b="0" i="0" u="none" strike="noStrike" dirty="0">
                          <a:effectLst/>
                          <a:latin typeface="Roboto"/>
                        </a:rPr>
                        <a:t>發布日期：</a:t>
                      </a:r>
                      <a:r>
                        <a:rPr lang="en-US" altLang="zh-TW" sz="1600" b="0" i="0" u="none" strike="noStrike" dirty="0">
                          <a:effectLst/>
                          <a:latin typeface="Roboto"/>
                        </a:rPr>
                        <a:t>2019</a:t>
                      </a:r>
                      <a:r>
                        <a:rPr lang="zh-TW" altLang="en-US" sz="1600" b="0" i="0" u="none" strike="noStrike" dirty="0">
                          <a:effectLst/>
                          <a:latin typeface="Roboto"/>
                        </a:rPr>
                        <a:t>年</a:t>
                      </a:r>
                      <a:r>
                        <a:rPr lang="en-US" altLang="zh-TW" sz="1600" b="0" i="0" u="none" strike="noStrike" dirty="0">
                          <a:effectLst/>
                          <a:latin typeface="Roboto"/>
                        </a:rPr>
                        <a:t>10</a:t>
                      </a:r>
                      <a:r>
                        <a:rPr lang="zh-TW" altLang="en-US" sz="1600" b="0" i="0" u="none" strike="noStrike" dirty="0">
                          <a:effectLst/>
                          <a:latin typeface="Roboto"/>
                        </a:rPr>
                        <a:t>月</a:t>
                      </a:r>
                      <a:r>
                        <a:rPr lang="en-US" altLang="zh-TW" sz="1600" b="0" i="0" u="none" strike="noStrike" dirty="0">
                          <a:effectLst/>
                          <a:latin typeface="Roboto"/>
                        </a:rPr>
                        <a:t>28</a:t>
                      </a:r>
                      <a:r>
                        <a:rPr lang="zh-TW" altLang="en-US" sz="1600" b="0" i="0" u="none" strike="noStrike" dirty="0">
                          <a:effectLst/>
                          <a:latin typeface="Roboto"/>
                        </a:rPr>
                        <a:t>日</a:t>
                      </a:r>
                    </a:p>
                    <a:p>
                      <a:r>
                        <a:rPr lang="zh-TW" altLang="en-US" sz="1600" b="0" i="0" u="none" strike="noStrike" dirty="0">
                          <a:effectLst/>
                          <a:latin typeface="Roboto"/>
                        </a:rPr>
                        <a:t>觀看次數：</a:t>
                      </a:r>
                      <a:r>
                        <a:rPr lang="en-US" altLang="zh-TW" sz="1600" b="0" i="0" u="none" strike="noStrike" dirty="0">
                          <a:effectLst/>
                          <a:latin typeface="Roboto"/>
                        </a:rPr>
                        <a:t>3,329,957</a:t>
                      </a:r>
                      <a:r>
                        <a:rPr lang="zh-TW" altLang="en-US" sz="1600" b="0" i="0" u="none" strike="noStrike" dirty="0">
                          <a:effectLst/>
                          <a:latin typeface="Roboto"/>
                        </a:rPr>
                        <a:t>次</a:t>
                      </a:r>
                      <a:endParaRPr lang="en-US" altLang="zh-TW" sz="1600" b="0" i="0" u="none" strike="noStrike" dirty="0">
                        <a:effectLst/>
                        <a:latin typeface="Roboto"/>
                      </a:endParaRPr>
                    </a:p>
                  </a:txBody>
                  <a:tcPr/>
                </a:tc>
                <a:tc>
                  <a:txBody>
                    <a:bodyPr/>
                    <a:lstStyle/>
                    <a:p>
                      <a:r>
                        <a:rPr lang="en-US" altLang="zh-TW" sz="1600" b="0" i="0" u="none" strike="noStrike">
                          <a:solidFill>
                            <a:srgbClr val="111111"/>
                          </a:solidFill>
                          <a:effectLst/>
                          <a:latin typeface="Roboto"/>
                          <a:hlinkClick r:id="rId5"/>
                        </a:rPr>
                        <a:t>[</a:t>
                      </a:r>
                      <a:r>
                        <a:rPr lang="zh-TW" altLang="en-US" sz="1600" b="0" i="0" u="none" strike="noStrike">
                          <a:solidFill>
                            <a:srgbClr val="111111"/>
                          </a:solidFill>
                          <a:effectLst/>
                          <a:latin typeface="Roboto"/>
                          <a:hlinkClick r:id="rId5"/>
                        </a:rPr>
                        <a:t>未来简史</a:t>
                      </a:r>
                      <a:r>
                        <a:rPr lang="en-US" altLang="zh-TW" sz="1600" b="0" i="0" u="none" strike="noStrike">
                          <a:solidFill>
                            <a:srgbClr val="111111"/>
                          </a:solidFill>
                          <a:effectLst/>
                          <a:latin typeface="Roboto"/>
                          <a:hlinkClick r:id="rId5"/>
                        </a:rPr>
                        <a:t>]</a:t>
                      </a:r>
                      <a:r>
                        <a:rPr lang="zh-TW" altLang="en-US" sz="1600" b="0" i="0" u="none" strike="noStrike">
                          <a:solidFill>
                            <a:srgbClr val="111111"/>
                          </a:solidFill>
                          <a:effectLst/>
                          <a:latin typeface="Roboto"/>
                          <a:hlinkClick r:id="rId5"/>
                        </a:rPr>
                        <a:t>人类是如何战胜三大灾难？</a:t>
                      </a:r>
                      <a:endParaRPr lang="zh-TW" altLang="en-US" sz="1600" b="0" i="0" u="none" strike="noStrike">
                        <a:solidFill>
                          <a:srgbClr val="111111"/>
                        </a:solidFill>
                        <a:effectLst/>
                        <a:latin typeface="Roboto"/>
                      </a:endParaRPr>
                    </a:p>
                    <a:p>
                      <a:r>
                        <a:rPr lang="zh-TW" altLang="en-US" sz="1600" b="0" i="0" u="none" strike="noStrike">
                          <a:effectLst/>
                          <a:latin typeface="Roboto"/>
                        </a:rPr>
                        <a:t>發布日期：</a:t>
                      </a:r>
                      <a:r>
                        <a:rPr lang="en-US" altLang="zh-TW" sz="1600" b="0" i="0" u="none" strike="noStrike">
                          <a:effectLst/>
                          <a:latin typeface="Roboto"/>
                        </a:rPr>
                        <a:t>2017</a:t>
                      </a:r>
                      <a:r>
                        <a:rPr lang="zh-TW" altLang="en-US" sz="1600" b="0" i="0" u="none" strike="noStrike">
                          <a:effectLst/>
                          <a:latin typeface="Roboto"/>
                        </a:rPr>
                        <a:t>年</a:t>
                      </a:r>
                      <a:r>
                        <a:rPr lang="en-US" altLang="zh-TW" sz="1600" b="0" i="0" u="none" strike="noStrike">
                          <a:effectLst/>
                          <a:latin typeface="Roboto"/>
                        </a:rPr>
                        <a:t>10</a:t>
                      </a:r>
                      <a:r>
                        <a:rPr lang="zh-TW" altLang="en-US" sz="1600" b="0" i="0" u="none" strike="noStrike">
                          <a:effectLst/>
                          <a:latin typeface="Roboto"/>
                        </a:rPr>
                        <a:t>月</a:t>
                      </a:r>
                      <a:r>
                        <a:rPr lang="en-US" altLang="zh-TW" sz="1600" b="0" i="0" u="none" strike="noStrike">
                          <a:effectLst/>
                          <a:latin typeface="Roboto"/>
                        </a:rPr>
                        <a:t>20</a:t>
                      </a:r>
                      <a:r>
                        <a:rPr lang="zh-TW" altLang="en-US" sz="1600" b="0" i="0" u="none" strike="noStrike">
                          <a:effectLst/>
                          <a:latin typeface="Roboto"/>
                        </a:rPr>
                        <a:t>日</a:t>
                      </a:r>
                    </a:p>
                    <a:p>
                      <a:r>
                        <a:rPr lang="zh-TW" altLang="en-US" sz="1600" b="0" i="0" u="none" strike="noStrike">
                          <a:effectLst/>
                          <a:latin typeface="Roboto"/>
                        </a:rPr>
                        <a:t>觀看次數：</a:t>
                      </a:r>
                      <a:r>
                        <a:rPr lang="en-US" altLang="zh-TW" sz="1600" b="0" i="0" u="none" strike="noStrike">
                          <a:effectLst/>
                          <a:latin typeface="Roboto"/>
                        </a:rPr>
                        <a:t>19,672</a:t>
                      </a:r>
                      <a:r>
                        <a:rPr lang="zh-TW" altLang="en-US" sz="1600" b="0" i="0" u="none" strike="noStrike">
                          <a:effectLst/>
                          <a:latin typeface="Roboto"/>
                        </a:rPr>
                        <a:t>次</a:t>
                      </a:r>
                      <a:endParaRPr lang="zh-TW" altLang="en-US" sz="1600" dirty="0">
                        <a:solidFill>
                          <a:schemeClr val="bg1">
                            <a:lumMod val="50000"/>
                          </a:schemeClr>
                        </a:solidFill>
                      </a:endParaRPr>
                    </a:p>
                  </a:txBody>
                  <a:tcPr/>
                </a:tc>
                <a:extLst>
                  <a:ext uri="{0D108BD9-81ED-4DB2-BD59-A6C34878D82A}">
                    <a16:rowId xmlns:a16="http://schemas.microsoft.com/office/drawing/2014/main" xmlns="" val="2404236125"/>
                  </a:ext>
                </a:extLst>
              </a:tr>
              <a:tr h="1160789">
                <a:tc>
                  <a:txBody>
                    <a:bodyPr/>
                    <a:lstStyle/>
                    <a:p>
                      <a:pPr algn="ctr"/>
                      <a:r>
                        <a:rPr lang="en-US" altLang="zh-TW" sz="1600"/>
                        <a:t>2</a:t>
                      </a:r>
                      <a:endParaRPr lang="zh-TW" altLang="en-US" sz="1600" dirty="0">
                        <a:solidFill>
                          <a:schemeClr val="bg1">
                            <a:lumMod val="50000"/>
                          </a:schemeClr>
                        </a:solidFill>
                      </a:endParaRPr>
                    </a:p>
                  </a:txBody>
                  <a:tcPr anchor="ctr"/>
                </a:tc>
                <a:tc>
                  <a:txBody>
                    <a:bodyPr/>
                    <a:lstStyle/>
                    <a:p>
                      <a:r>
                        <a:rPr lang="zh-TW" altLang="en-US" sz="1600" b="0" i="0" u="none" strike="noStrike" dirty="0">
                          <a:effectLst/>
                          <a:latin typeface="Roboto"/>
                          <a:hlinkClick r:id="rId6"/>
                        </a:rPr>
                        <a:t>中興禁令之晶片為什麼這麼難做？晶片的基本原理是什麼？李永樂老師帶你了解！</a:t>
                      </a:r>
                      <a:endParaRPr lang="zh-TW" altLang="en-US" sz="1600" b="0" i="0" u="none" strike="noStrike" dirty="0">
                        <a:effectLst/>
                        <a:latin typeface="Roboto"/>
                      </a:endParaRPr>
                    </a:p>
                    <a:p>
                      <a:r>
                        <a:rPr lang="zh-TW" altLang="en-US" sz="1600" b="0" i="0" u="none" strike="noStrike" dirty="0">
                          <a:effectLst/>
                          <a:latin typeface="Roboto"/>
                        </a:rPr>
                        <a:t>發布日期：</a:t>
                      </a:r>
                      <a:r>
                        <a:rPr lang="en-US" altLang="zh-TW" sz="1600" b="0" i="0" u="none" strike="noStrike" dirty="0">
                          <a:effectLst/>
                          <a:latin typeface="Roboto"/>
                        </a:rPr>
                        <a:t>2018</a:t>
                      </a:r>
                      <a:r>
                        <a:rPr lang="zh-TW" altLang="en-US" sz="1600" b="0" i="0" u="none" strike="noStrike" dirty="0">
                          <a:effectLst/>
                          <a:latin typeface="Roboto"/>
                        </a:rPr>
                        <a:t>年</a:t>
                      </a:r>
                      <a:r>
                        <a:rPr lang="en-US" altLang="zh-TW" sz="1600" b="0" i="0" u="none" strike="noStrike" dirty="0">
                          <a:effectLst/>
                          <a:latin typeface="Roboto"/>
                        </a:rPr>
                        <a:t>4</a:t>
                      </a:r>
                      <a:r>
                        <a:rPr lang="zh-TW" altLang="en-US" sz="1600" b="0" i="0" u="none" strike="noStrike" dirty="0">
                          <a:effectLst/>
                          <a:latin typeface="Roboto"/>
                        </a:rPr>
                        <a:t>月</a:t>
                      </a:r>
                      <a:r>
                        <a:rPr lang="en-US" altLang="zh-TW" sz="1600" b="0" i="0" u="none" strike="noStrike" dirty="0">
                          <a:effectLst/>
                          <a:latin typeface="Roboto"/>
                        </a:rPr>
                        <a:t>19</a:t>
                      </a:r>
                      <a:r>
                        <a:rPr lang="zh-TW" altLang="en-US" sz="1600" b="0" i="0" u="none" strike="noStrike" dirty="0">
                          <a:effectLst/>
                          <a:latin typeface="Roboto"/>
                        </a:rPr>
                        <a:t>日</a:t>
                      </a:r>
                    </a:p>
                    <a:p>
                      <a:r>
                        <a:rPr lang="zh-TW" altLang="en-US" sz="1600" b="0" i="0" u="none" strike="noStrike" dirty="0">
                          <a:effectLst/>
                          <a:latin typeface="Roboto"/>
                        </a:rPr>
                        <a:t>觀看次數：</a:t>
                      </a:r>
                      <a:r>
                        <a:rPr lang="en-US" altLang="zh-TW" sz="1600" b="0" i="0" u="none" strike="noStrike" dirty="0">
                          <a:effectLst/>
                          <a:latin typeface="Roboto"/>
                        </a:rPr>
                        <a:t>3,258,341</a:t>
                      </a:r>
                      <a:r>
                        <a:rPr lang="zh-TW" altLang="en-US" sz="1600" b="0" i="0" u="none" strike="noStrike" dirty="0">
                          <a:effectLst/>
                          <a:latin typeface="Roboto"/>
                        </a:rPr>
                        <a:t>次</a:t>
                      </a:r>
                      <a:endParaRPr lang="zh-TW" altLang="en-US" sz="1600" b="0" i="0" u="none" strike="noStrike" dirty="0">
                        <a:effectLst/>
                        <a:latin typeface="Roboto"/>
                        <a:hlinkClick r:id="rId6"/>
                      </a:endParaRPr>
                    </a:p>
                  </a:txBody>
                  <a:tcPr/>
                </a:tc>
                <a:tc>
                  <a:txBody>
                    <a:bodyPr/>
                    <a:lstStyle/>
                    <a:p>
                      <a:r>
                        <a:rPr lang="zh-TW" altLang="en-US" sz="1600" b="0" dirty="0">
                          <a:effectLst/>
                          <a:hlinkClick r:id="rId7"/>
                        </a:rPr>
                        <a:t>科学史：给出了</a:t>
                      </a:r>
                      <a:r>
                        <a:rPr lang="en-US" altLang="zh-TW" sz="1600" b="0" dirty="0">
                          <a:effectLst/>
                          <a:hlinkClick r:id="rId7"/>
                        </a:rPr>
                        <a:t>110</a:t>
                      </a:r>
                      <a:r>
                        <a:rPr lang="zh-TW" altLang="en-US" sz="1600" b="0" dirty="0">
                          <a:effectLst/>
                          <a:hlinkClick r:id="rId7"/>
                        </a:rPr>
                        <a:t>个高斯定理？看数学王子高斯的学霸人生！</a:t>
                      </a:r>
                      <a:endParaRPr lang="zh-TW" altLang="en-US" sz="1600" b="0" dirty="0">
                        <a:effectLst/>
                      </a:endParaRPr>
                    </a:p>
                    <a:p>
                      <a:r>
                        <a:rPr lang="zh-TW" altLang="en-US" sz="1600" b="0" i="0" u="none" strike="noStrike" dirty="0">
                          <a:effectLst/>
                          <a:latin typeface="Roboto"/>
                        </a:rPr>
                        <a:t>發布日期：</a:t>
                      </a:r>
                      <a:r>
                        <a:rPr lang="en-US" altLang="zh-TW" sz="1600" b="0" i="0" u="none" strike="noStrike" dirty="0">
                          <a:effectLst/>
                          <a:latin typeface="Roboto"/>
                        </a:rPr>
                        <a:t>2018</a:t>
                      </a:r>
                      <a:r>
                        <a:rPr lang="zh-TW" altLang="en-US" sz="1600" b="0" i="0" u="none" strike="noStrike" dirty="0">
                          <a:effectLst/>
                          <a:latin typeface="Roboto"/>
                        </a:rPr>
                        <a:t>年</a:t>
                      </a:r>
                      <a:r>
                        <a:rPr lang="en-US" altLang="zh-TW" sz="1600" b="0" i="0" u="none" strike="noStrike" dirty="0">
                          <a:effectLst/>
                          <a:latin typeface="Roboto"/>
                        </a:rPr>
                        <a:t>4</a:t>
                      </a:r>
                      <a:r>
                        <a:rPr lang="zh-TW" altLang="en-US" sz="1600" b="0" i="0" u="none" strike="noStrike" dirty="0">
                          <a:effectLst/>
                          <a:latin typeface="Roboto"/>
                        </a:rPr>
                        <a:t>月</a:t>
                      </a:r>
                      <a:r>
                        <a:rPr lang="en-US" altLang="zh-TW" sz="1600" b="0" i="0" u="none" strike="noStrike" dirty="0">
                          <a:effectLst/>
                          <a:latin typeface="Roboto"/>
                        </a:rPr>
                        <a:t>27</a:t>
                      </a:r>
                      <a:r>
                        <a:rPr lang="zh-TW" altLang="en-US" sz="1600" b="0" i="0" u="none" strike="noStrike" dirty="0">
                          <a:effectLst/>
                          <a:latin typeface="Roboto"/>
                        </a:rPr>
                        <a:t>日</a:t>
                      </a:r>
                      <a:endParaRPr lang="zh-TW" altLang="en-US" sz="1600" b="0" dirty="0">
                        <a:effectLst/>
                      </a:endParaRPr>
                    </a:p>
                    <a:p>
                      <a:r>
                        <a:rPr lang="zh-TW" altLang="en-US" sz="1600" dirty="0">
                          <a:effectLst/>
                        </a:rPr>
                        <a:t>觀看次數：</a:t>
                      </a:r>
                      <a:r>
                        <a:rPr lang="en-US" altLang="zh-TW" sz="1600" dirty="0">
                          <a:effectLst/>
                        </a:rPr>
                        <a:t>18,489</a:t>
                      </a:r>
                      <a:r>
                        <a:rPr lang="zh-TW" altLang="en-US" sz="1600" dirty="0">
                          <a:effectLst/>
                        </a:rPr>
                        <a:t>次</a:t>
                      </a:r>
                    </a:p>
                  </a:txBody>
                  <a:tcPr/>
                </a:tc>
                <a:extLst>
                  <a:ext uri="{0D108BD9-81ED-4DB2-BD59-A6C34878D82A}">
                    <a16:rowId xmlns:a16="http://schemas.microsoft.com/office/drawing/2014/main" xmlns="" val="1986462985"/>
                  </a:ext>
                </a:extLst>
              </a:tr>
              <a:tr h="357166">
                <a:tc>
                  <a:txBody>
                    <a:bodyPr/>
                    <a:lstStyle/>
                    <a:p>
                      <a:pPr algn="ctr"/>
                      <a:r>
                        <a:rPr lang="en-US" altLang="zh-TW" sz="1600" dirty="0"/>
                        <a:t>3</a:t>
                      </a:r>
                      <a:endParaRPr lang="zh-TW" altLang="en-US" sz="1600" dirty="0">
                        <a:solidFill>
                          <a:schemeClr val="bg1">
                            <a:lumMod val="50000"/>
                          </a:schemeClr>
                        </a:solidFill>
                      </a:endParaRPr>
                    </a:p>
                  </a:txBody>
                  <a:tcPr anchor="ctr"/>
                </a:tc>
                <a:tc>
                  <a:txBody>
                    <a:bodyPr/>
                    <a:lstStyle/>
                    <a:p>
                      <a:r>
                        <a:rPr lang="zh-TW" altLang="en-US" sz="1600" b="0" i="0" u="none" strike="noStrike" dirty="0">
                          <a:solidFill>
                            <a:srgbClr val="111111"/>
                          </a:solidFill>
                          <a:effectLst/>
                          <a:latin typeface="Roboto"/>
                          <a:hlinkClick r:id="rId8"/>
                        </a:rPr>
                        <a:t>“冠狀病毒”是什麼？新型肺炎病毒是如何使人生病的？</a:t>
                      </a:r>
                      <a:endParaRPr lang="zh-TW" altLang="en-US" sz="1600" b="0" i="0" u="none" strike="noStrike" dirty="0">
                        <a:effectLst/>
                        <a:latin typeface="Roboto"/>
                      </a:endParaRPr>
                    </a:p>
                    <a:p>
                      <a:r>
                        <a:rPr lang="zh-TW" altLang="en-US" sz="1600" b="0" i="0" u="none" strike="noStrike" dirty="0">
                          <a:effectLst/>
                          <a:latin typeface="Roboto"/>
                        </a:rPr>
                        <a:t>發布日期：</a:t>
                      </a:r>
                      <a:r>
                        <a:rPr lang="en-US" altLang="zh-TW" sz="1600" b="0" i="0" u="none" strike="noStrike" dirty="0">
                          <a:effectLst/>
                          <a:latin typeface="Roboto"/>
                        </a:rPr>
                        <a:t>2020</a:t>
                      </a:r>
                      <a:r>
                        <a:rPr lang="zh-TW" altLang="en-US" sz="1600" b="0" i="0" u="none" strike="noStrike" dirty="0">
                          <a:effectLst/>
                          <a:latin typeface="Roboto"/>
                        </a:rPr>
                        <a:t>年</a:t>
                      </a:r>
                      <a:r>
                        <a:rPr lang="en-US" altLang="zh-TW" sz="1600" b="0" i="0" u="none" strike="noStrike" dirty="0">
                          <a:effectLst/>
                          <a:latin typeface="Roboto"/>
                        </a:rPr>
                        <a:t>1</a:t>
                      </a:r>
                      <a:r>
                        <a:rPr lang="zh-TW" altLang="en-US" sz="1600" b="0" i="0" u="none" strike="noStrike" dirty="0">
                          <a:effectLst/>
                          <a:latin typeface="Roboto"/>
                        </a:rPr>
                        <a:t>月</a:t>
                      </a:r>
                      <a:r>
                        <a:rPr lang="en-US" altLang="zh-TW" sz="1600" b="0" i="0" u="none" strike="noStrike" dirty="0">
                          <a:effectLst/>
                          <a:latin typeface="Roboto"/>
                        </a:rPr>
                        <a:t>28</a:t>
                      </a:r>
                      <a:r>
                        <a:rPr lang="zh-TW" altLang="en-US" sz="1600" b="0" i="0" u="none" strike="noStrike" dirty="0">
                          <a:effectLst/>
                          <a:latin typeface="Roboto"/>
                        </a:rPr>
                        <a:t>日</a:t>
                      </a:r>
                    </a:p>
                    <a:p>
                      <a:r>
                        <a:rPr lang="zh-TW" altLang="en-US" sz="1600" b="0" i="0" u="none" strike="noStrike" dirty="0">
                          <a:effectLst/>
                          <a:latin typeface="Roboto"/>
                        </a:rPr>
                        <a:t>觀看次數：</a:t>
                      </a:r>
                      <a:r>
                        <a:rPr lang="en-US" altLang="zh-TW" sz="1600" b="0" i="0" u="none" strike="noStrike" dirty="0">
                          <a:effectLst/>
                          <a:latin typeface="Roboto"/>
                        </a:rPr>
                        <a:t>2,728,738</a:t>
                      </a:r>
                      <a:r>
                        <a:rPr lang="zh-TW" altLang="en-US" sz="1600" b="0" i="0" u="none" strike="noStrike" dirty="0">
                          <a:effectLst/>
                          <a:latin typeface="Roboto"/>
                        </a:rPr>
                        <a:t>次</a:t>
                      </a:r>
                      <a:endParaRPr lang="zh-TW" altLang="en-US" sz="1600" dirty="0">
                        <a:solidFill>
                          <a:schemeClr val="bg1">
                            <a:lumMod val="5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a:solidFill>
                            <a:srgbClr val="111111"/>
                          </a:solidFill>
                          <a:effectLst/>
                          <a:latin typeface="Roboto"/>
                          <a:hlinkClick r:id="rId9"/>
                        </a:rPr>
                        <a:t>科学史：数学家吵了两千年！三角形内角和不是</a:t>
                      </a:r>
                      <a:r>
                        <a:rPr lang="en-US" altLang="zh-TW" sz="1600" b="0" i="0" u="none" strike="noStrike">
                          <a:solidFill>
                            <a:srgbClr val="111111"/>
                          </a:solidFill>
                          <a:effectLst/>
                          <a:latin typeface="Roboto"/>
                          <a:hlinkClick r:id="rId9"/>
                        </a:rPr>
                        <a:t>180</a:t>
                      </a:r>
                      <a:r>
                        <a:rPr lang="zh-TW" altLang="en-US" sz="1600" b="0" i="0" u="none" strike="noStrike">
                          <a:solidFill>
                            <a:srgbClr val="111111"/>
                          </a:solidFill>
                          <a:effectLst/>
                          <a:latin typeface="Roboto"/>
                          <a:hlinkClick r:id="rId9"/>
                        </a:rPr>
                        <a:t>度？非欧几何是什么？</a:t>
                      </a:r>
                      <a:endParaRPr lang="zh-TW" altLang="en-US" sz="1600" b="0" i="0" u="none" strike="noStrike">
                        <a:solidFill>
                          <a:srgbClr val="111111"/>
                        </a:solidFill>
                        <a:effectLst/>
                        <a:latin typeface="Robot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a:effectLst/>
                          <a:latin typeface="Roboto"/>
                        </a:rPr>
                        <a:t>發布日期：</a:t>
                      </a:r>
                      <a:r>
                        <a:rPr lang="en-US" altLang="zh-TW" sz="1600" b="0" i="0" u="none" strike="noStrike">
                          <a:effectLst/>
                          <a:latin typeface="Roboto"/>
                        </a:rPr>
                        <a:t>2018</a:t>
                      </a:r>
                      <a:r>
                        <a:rPr lang="zh-TW" altLang="en-US" sz="1600" b="0" i="0" u="none" strike="noStrike">
                          <a:effectLst/>
                          <a:latin typeface="Roboto"/>
                        </a:rPr>
                        <a:t>年</a:t>
                      </a:r>
                      <a:r>
                        <a:rPr lang="en-US" altLang="zh-TW" sz="1600" b="0" i="0" u="none" strike="noStrike">
                          <a:effectLst/>
                          <a:latin typeface="Roboto"/>
                        </a:rPr>
                        <a:t>4</a:t>
                      </a:r>
                      <a:r>
                        <a:rPr lang="zh-TW" altLang="en-US" sz="1600" b="0" i="0" u="none" strike="noStrike">
                          <a:effectLst/>
                          <a:latin typeface="Roboto"/>
                        </a:rPr>
                        <a:t>月</a:t>
                      </a:r>
                      <a:r>
                        <a:rPr lang="en-US" altLang="zh-TW" sz="1600" b="0" i="0" u="none" strike="noStrike">
                          <a:effectLst/>
                          <a:latin typeface="Roboto"/>
                        </a:rPr>
                        <a:t>19</a:t>
                      </a:r>
                      <a:r>
                        <a:rPr lang="zh-TW" altLang="en-US" sz="1600" b="0" i="0" u="none" strike="noStrike">
                          <a:effectLst/>
                          <a:latin typeface="Roboto"/>
                        </a:rPr>
                        <a:t>日</a:t>
                      </a:r>
                      <a:endParaRPr lang="zh-TW" altLang="en-US" sz="1600" b="0" i="0" u="none" strike="noStrike">
                        <a:solidFill>
                          <a:srgbClr val="111111"/>
                        </a:solidFill>
                        <a:effectLst/>
                        <a:latin typeface="Roboto"/>
                      </a:endParaRPr>
                    </a:p>
                    <a:p>
                      <a:r>
                        <a:rPr lang="zh-TW" altLang="en-US" sz="1600" b="0" i="0" u="none" strike="noStrike">
                          <a:effectLst/>
                          <a:latin typeface="Roboto"/>
                        </a:rPr>
                        <a:t>觀看次數：</a:t>
                      </a:r>
                      <a:r>
                        <a:rPr lang="en-US" altLang="zh-TW" sz="1600" b="0" i="0" u="none" strike="noStrike">
                          <a:effectLst/>
                          <a:latin typeface="Roboto"/>
                        </a:rPr>
                        <a:t>10,073</a:t>
                      </a:r>
                      <a:r>
                        <a:rPr lang="zh-TW" altLang="en-US" sz="1600" b="0" i="0" u="none" strike="noStrike">
                          <a:effectLst/>
                          <a:latin typeface="Roboto"/>
                        </a:rPr>
                        <a:t>次</a:t>
                      </a:r>
                      <a:endParaRPr lang="zh-TW" altLang="en-US" sz="1600" dirty="0">
                        <a:solidFill>
                          <a:schemeClr val="bg1">
                            <a:lumMod val="50000"/>
                          </a:schemeClr>
                        </a:solidFill>
                      </a:endParaRPr>
                    </a:p>
                  </a:txBody>
                  <a:tcPr/>
                </a:tc>
                <a:extLst>
                  <a:ext uri="{0D108BD9-81ED-4DB2-BD59-A6C34878D82A}">
                    <a16:rowId xmlns:a16="http://schemas.microsoft.com/office/drawing/2014/main" xmlns="" val="674703009"/>
                  </a:ext>
                </a:extLst>
              </a:tr>
              <a:tr h="357166">
                <a:tc>
                  <a:txBody>
                    <a:bodyPr/>
                    <a:lstStyle/>
                    <a:p>
                      <a:pPr algn="ctr"/>
                      <a:r>
                        <a:rPr lang="en-US" altLang="zh-TW" sz="1600"/>
                        <a:t>4</a:t>
                      </a:r>
                      <a:endParaRPr lang="zh-TW" altLang="en-US" sz="1600" dirty="0">
                        <a:solidFill>
                          <a:schemeClr val="bg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dirty="0">
                          <a:solidFill>
                            <a:srgbClr val="111111"/>
                          </a:solidFill>
                          <a:effectLst/>
                          <a:latin typeface="Roboto"/>
                          <a:hlinkClick r:id="rId10"/>
                        </a:rPr>
                        <a:t>看懂了這個，你再去炒股；股市暴跌，為啥散戶炒股票總賠錢？李永樂老師用數學告訴你</a:t>
                      </a:r>
                      <a:endParaRPr lang="zh-TW" altLang="en-US" sz="1600" b="0" i="0" u="none" strike="noStrike" dirty="0">
                        <a:solidFill>
                          <a:srgbClr val="111111"/>
                        </a:solidFill>
                        <a:effectLst/>
                        <a:latin typeface="Roboto"/>
                      </a:endParaRPr>
                    </a:p>
                    <a:p>
                      <a:r>
                        <a:rPr lang="zh-TW" altLang="en-US" sz="1600" b="0" i="0" u="none" strike="noStrike" dirty="0">
                          <a:effectLst/>
                          <a:latin typeface="Roboto"/>
                        </a:rPr>
                        <a:t>發布日期：</a:t>
                      </a:r>
                      <a:r>
                        <a:rPr lang="en-US" altLang="zh-TW" sz="1600" b="0" i="0" u="none" strike="noStrike" dirty="0">
                          <a:effectLst/>
                          <a:latin typeface="Roboto"/>
                        </a:rPr>
                        <a:t>2018</a:t>
                      </a:r>
                      <a:r>
                        <a:rPr lang="zh-TW" altLang="en-US" sz="1600" b="0" i="0" u="none" strike="noStrike" dirty="0">
                          <a:effectLst/>
                          <a:latin typeface="Roboto"/>
                        </a:rPr>
                        <a:t>年</a:t>
                      </a:r>
                      <a:r>
                        <a:rPr lang="en-US" altLang="zh-TW" sz="1600" b="0" i="0" u="none" strike="noStrike" dirty="0">
                          <a:effectLst/>
                          <a:latin typeface="Roboto"/>
                        </a:rPr>
                        <a:t>4</a:t>
                      </a:r>
                      <a:r>
                        <a:rPr lang="zh-TW" altLang="en-US" sz="1600" b="0" i="0" u="none" strike="noStrike" dirty="0">
                          <a:effectLst/>
                          <a:latin typeface="Roboto"/>
                        </a:rPr>
                        <a:t>月</a:t>
                      </a:r>
                      <a:r>
                        <a:rPr lang="en-US" altLang="zh-TW" sz="1600" b="0" i="0" u="none" strike="noStrike" dirty="0">
                          <a:effectLst/>
                          <a:latin typeface="Roboto"/>
                        </a:rPr>
                        <a:t>20</a:t>
                      </a:r>
                      <a:r>
                        <a:rPr lang="zh-TW" altLang="en-US" sz="1600" b="0" i="0" u="none" strike="noStrike" dirty="0">
                          <a:effectLst/>
                          <a:latin typeface="Roboto"/>
                        </a:rPr>
                        <a:t>日</a:t>
                      </a:r>
                    </a:p>
                    <a:p>
                      <a:r>
                        <a:rPr lang="zh-TW" altLang="en-US" sz="1600" b="0" i="0" u="none" strike="noStrike" dirty="0">
                          <a:effectLst/>
                          <a:latin typeface="Roboto"/>
                        </a:rPr>
                        <a:t>觀看次數：</a:t>
                      </a:r>
                      <a:r>
                        <a:rPr lang="en-US" altLang="zh-TW" sz="1600" b="0" i="0" u="none" strike="noStrike" dirty="0">
                          <a:effectLst/>
                          <a:latin typeface="Roboto"/>
                        </a:rPr>
                        <a:t>2,641,954</a:t>
                      </a:r>
                      <a:r>
                        <a:rPr lang="zh-TW" altLang="en-US" sz="1600" b="0" i="0" u="none" strike="noStrike" dirty="0">
                          <a:effectLst/>
                          <a:latin typeface="Roboto"/>
                        </a:rPr>
                        <a:t>次</a:t>
                      </a:r>
                      <a:endParaRPr lang="zh-TW" altLang="en-US" sz="1600" dirty="0">
                        <a:solidFill>
                          <a:schemeClr val="bg1">
                            <a:lumMod val="5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a:solidFill>
                            <a:srgbClr val="111111"/>
                          </a:solidFill>
                          <a:effectLst/>
                          <a:latin typeface="Roboto"/>
                          <a:hlinkClick r:id="rId11"/>
                        </a:rPr>
                        <a:t>世界杯的物理学：</a:t>
                      </a:r>
                      <a:r>
                        <a:rPr lang="en-US" altLang="zh-TW" sz="1600" b="0" i="0" u="none" strike="noStrike">
                          <a:solidFill>
                            <a:srgbClr val="111111"/>
                          </a:solidFill>
                          <a:effectLst/>
                          <a:latin typeface="Roboto"/>
                          <a:hlinkClick r:id="rId11"/>
                        </a:rPr>
                        <a:t>C</a:t>
                      </a:r>
                      <a:r>
                        <a:rPr lang="zh-TW" altLang="en-US" sz="1600" b="0" i="0" u="none" strike="noStrike">
                          <a:solidFill>
                            <a:srgbClr val="111111"/>
                          </a:solidFill>
                          <a:effectLst/>
                          <a:latin typeface="Roboto"/>
                          <a:hlinkClick r:id="rId11"/>
                        </a:rPr>
                        <a:t>罗的“电梯球” </a:t>
                      </a:r>
                      <a:r>
                        <a:rPr lang="en-US" altLang="zh-TW" sz="1600" b="0" i="0" u="none" strike="noStrike">
                          <a:solidFill>
                            <a:srgbClr val="111111"/>
                          </a:solidFill>
                          <a:effectLst/>
                          <a:latin typeface="Roboto"/>
                          <a:hlinkClick r:id="rId11"/>
                        </a:rPr>
                        <a:t>VS </a:t>
                      </a:r>
                      <a:r>
                        <a:rPr lang="zh-TW" altLang="en-US" sz="1600" b="0" i="0" u="none" strike="noStrike">
                          <a:solidFill>
                            <a:srgbClr val="111111"/>
                          </a:solidFill>
                          <a:effectLst/>
                          <a:latin typeface="Roboto"/>
                          <a:hlinkClick r:id="rId11"/>
                        </a:rPr>
                        <a:t>贝克汉姆的“香蕉球”</a:t>
                      </a:r>
                      <a:endParaRPr lang="zh-TW" altLang="en-US" sz="1600" b="0" i="0" u="none" strike="noStrike">
                        <a:solidFill>
                          <a:srgbClr val="111111"/>
                        </a:solidFill>
                        <a:effectLst/>
                        <a:latin typeface="Robot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a:effectLst/>
                          <a:latin typeface="Roboto"/>
                        </a:rPr>
                        <a:t>發布日期：</a:t>
                      </a:r>
                      <a:r>
                        <a:rPr lang="en-US" altLang="zh-TW" sz="1600" b="0" i="0" u="none" strike="noStrike">
                          <a:effectLst/>
                          <a:latin typeface="Roboto"/>
                        </a:rPr>
                        <a:t>2018</a:t>
                      </a:r>
                      <a:r>
                        <a:rPr lang="zh-TW" altLang="en-US" sz="1600" b="0" i="0" u="none" strike="noStrike">
                          <a:effectLst/>
                          <a:latin typeface="Roboto"/>
                        </a:rPr>
                        <a:t>年</a:t>
                      </a:r>
                      <a:r>
                        <a:rPr lang="en-US" altLang="zh-TW" sz="1600" b="0" i="0" u="none" strike="noStrike">
                          <a:effectLst/>
                          <a:latin typeface="Roboto"/>
                        </a:rPr>
                        <a:t>6</a:t>
                      </a:r>
                      <a:r>
                        <a:rPr lang="zh-TW" altLang="en-US" sz="1600" b="0" i="0" u="none" strike="noStrike">
                          <a:effectLst/>
                          <a:latin typeface="Roboto"/>
                        </a:rPr>
                        <a:t>月</a:t>
                      </a:r>
                      <a:r>
                        <a:rPr lang="en-US" altLang="zh-TW" sz="1600" b="0" i="0" u="none" strike="noStrike">
                          <a:effectLst/>
                          <a:latin typeface="Roboto"/>
                        </a:rPr>
                        <a:t>22</a:t>
                      </a:r>
                      <a:r>
                        <a:rPr lang="zh-TW" altLang="en-US" sz="1600" b="0" i="0" u="none" strike="noStrike">
                          <a:effectLst/>
                          <a:latin typeface="Roboto"/>
                        </a:rPr>
                        <a:t>日</a:t>
                      </a:r>
                    </a:p>
                    <a:p>
                      <a:r>
                        <a:rPr lang="zh-TW" altLang="en-US" sz="1600">
                          <a:effectLst/>
                        </a:rPr>
                        <a:t>觀看次數：</a:t>
                      </a:r>
                      <a:r>
                        <a:rPr lang="en-US" altLang="zh-TW" sz="1600">
                          <a:effectLst/>
                        </a:rPr>
                        <a:t>9,226</a:t>
                      </a:r>
                      <a:r>
                        <a:rPr lang="zh-TW" altLang="en-US" sz="1600">
                          <a:effectLst/>
                        </a:rPr>
                        <a:t>次</a:t>
                      </a:r>
                      <a:endParaRPr lang="zh-TW" altLang="en-US" sz="1600" dirty="0">
                        <a:effectLst/>
                      </a:endParaRPr>
                    </a:p>
                  </a:txBody>
                  <a:tcPr/>
                </a:tc>
                <a:extLst>
                  <a:ext uri="{0D108BD9-81ED-4DB2-BD59-A6C34878D82A}">
                    <a16:rowId xmlns:a16="http://schemas.microsoft.com/office/drawing/2014/main" xmlns="" val="881377154"/>
                  </a:ext>
                </a:extLst>
              </a:tr>
              <a:tr h="357166">
                <a:tc>
                  <a:txBody>
                    <a:bodyPr/>
                    <a:lstStyle/>
                    <a:p>
                      <a:pPr algn="ctr"/>
                      <a:r>
                        <a:rPr lang="en-US" altLang="zh-TW" sz="1600"/>
                        <a:t>5</a:t>
                      </a:r>
                      <a:endParaRPr lang="zh-TW" altLang="en-US" sz="1600" dirty="0">
                        <a:solidFill>
                          <a:schemeClr val="bg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dirty="0">
                          <a:solidFill>
                            <a:srgbClr val="111111"/>
                          </a:solidFill>
                          <a:effectLst/>
                          <a:latin typeface="Roboto"/>
                          <a:hlinkClick r:id="rId12"/>
                        </a:rPr>
                        <a:t>外星人存在嗎？人類為什麽看不到外星文明？李永樂老師講費米悖論</a:t>
                      </a:r>
                      <a:endParaRPr lang="zh-TW" altLang="en-US" sz="1600" b="0" i="0" u="none" strike="noStrike" dirty="0">
                        <a:solidFill>
                          <a:srgbClr val="111111"/>
                        </a:solidFill>
                        <a:effectLst/>
                        <a:latin typeface="Roboto"/>
                      </a:endParaRPr>
                    </a:p>
                    <a:p>
                      <a:r>
                        <a:rPr lang="zh-TW" altLang="en-US" sz="1600" b="0" i="0" u="none" strike="noStrike" dirty="0">
                          <a:effectLst/>
                          <a:latin typeface="Roboto"/>
                        </a:rPr>
                        <a:t>發布日期：</a:t>
                      </a:r>
                      <a:r>
                        <a:rPr lang="en-US" altLang="zh-TW" sz="1600" b="0" i="0" u="none" strike="noStrike" dirty="0">
                          <a:effectLst/>
                          <a:latin typeface="Roboto"/>
                        </a:rPr>
                        <a:t>2019</a:t>
                      </a:r>
                      <a:r>
                        <a:rPr lang="zh-TW" altLang="en-US" sz="1600" b="0" i="0" u="none" strike="noStrike" dirty="0">
                          <a:effectLst/>
                          <a:latin typeface="Roboto"/>
                        </a:rPr>
                        <a:t>年</a:t>
                      </a:r>
                      <a:r>
                        <a:rPr lang="en-US" altLang="zh-TW" sz="1600" b="0" i="0" u="none" strike="noStrike" dirty="0">
                          <a:effectLst/>
                          <a:latin typeface="Roboto"/>
                        </a:rPr>
                        <a:t>1</a:t>
                      </a:r>
                      <a:r>
                        <a:rPr lang="zh-TW" altLang="en-US" sz="1600" b="0" i="0" u="none" strike="noStrike" dirty="0">
                          <a:effectLst/>
                          <a:latin typeface="Roboto"/>
                        </a:rPr>
                        <a:t>月</a:t>
                      </a:r>
                      <a:r>
                        <a:rPr lang="en-US" altLang="zh-TW" sz="1600" b="0" i="0" u="none" strike="noStrike" dirty="0">
                          <a:effectLst/>
                          <a:latin typeface="Roboto"/>
                        </a:rPr>
                        <a:t>14</a:t>
                      </a:r>
                      <a:r>
                        <a:rPr lang="zh-TW" altLang="en-US" sz="1600" b="0" i="0" u="none" strike="noStrike" dirty="0">
                          <a:effectLst/>
                          <a:latin typeface="Roboto"/>
                        </a:rPr>
                        <a:t>日</a:t>
                      </a:r>
                      <a:endParaRPr lang="zh-TW" altLang="en-US" sz="1600" dirty="0">
                        <a:solidFill>
                          <a:schemeClr val="bg1">
                            <a:lumMod val="50000"/>
                          </a:schemeClr>
                        </a:solidFill>
                      </a:endParaRPr>
                    </a:p>
                    <a:p>
                      <a:r>
                        <a:rPr lang="zh-TW" altLang="en-US" sz="1600" b="0" i="0" u="none" strike="noStrike" dirty="0">
                          <a:effectLst/>
                          <a:latin typeface="Roboto"/>
                        </a:rPr>
                        <a:t>觀看次數：</a:t>
                      </a:r>
                      <a:r>
                        <a:rPr lang="en-US" altLang="zh-TW" sz="1600" b="0" i="0" u="none" strike="noStrike" dirty="0">
                          <a:effectLst/>
                          <a:latin typeface="Roboto"/>
                        </a:rPr>
                        <a:t>2,459,404</a:t>
                      </a:r>
                      <a:r>
                        <a:rPr lang="zh-TW" altLang="en-US" sz="1600" b="0" i="0" u="none" strike="noStrike" dirty="0">
                          <a:effectLst/>
                          <a:latin typeface="Roboto"/>
                        </a:rPr>
                        <a:t>次</a:t>
                      </a:r>
                      <a:endParaRPr lang="zh-TW" altLang="en-US" sz="1600" dirty="0">
                        <a:solidFill>
                          <a:schemeClr val="bg1">
                            <a:lumMod val="5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dirty="0">
                          <a:solidFill>
                            <a:srgbClr val="111111"/>
                          </a:solidFill>
                          <a:effectLst/>
                          <a:latin typeface="Roboto"/>
                          <a:hlinkClick r:id="rId13"/>
                        </a:rPr>
                        <a:t>史上第二高产，欧拉有多牛？为什么说伯努利改变了他的人生？</a:t>
                      </a:r>
                      <a:r>
                        <a:rPr lang="en-US" altLang="zh-TW" sz="1600" b="0" i="0" u="none" strike="noStrike" dirty="0">
                          <a:solidFill>
                            <a:srgbClr val="111111"/>
                          </a:solidFill>
                          <a:effectLst/>
                          <a:latin typeface="Roboto"/>
                          <a:hlinkClick r:id="rId13"/>
                        </a:rPr>
                        <a:t>[</a:t>
                      </a:r>
                      <a:r>
                        <a:rPr lang="zh-TW" altLang="en-US" sz="1600" b="0" i="0" u="none" strike="noStrike" dirty="0">
                          <a:solidFill>
                            <a:srgbClr val="111111"/>
                          </a:solidFill>
                          <a:effectLst/>
                          <a:latin typeface="Roboto"/>
                          <a:hlinkClick r:id="rId13"/>
                        </a:rPr>
                        <a:t>手绘科普</a:t>
                      </a:r>
                      <a:r>
                        <a:rPr lang="en-US" altLang="zh-TW" sz="1600" b="0" i="0" u="none" strike="noStrike" dirty="0">
                          <a:solidFill>
                            <a:srgbClr val="111111"/>
                          </a:solidFill>
                          <a:effectLst/>
                          <a:latin typeface="Roboto"/>
                          <a:hlinkClick r:id="rId13"/>
                        </a:rPr>
                        <a:t>]</a:t>
                      </a:r>
                      <a:endParaRPr lang="zh-TW" altLang="en-US" sz="1600" b="0" i="0" u="none" strike="noStrike" dirty="0">
                        <a:solidFill>
                          <a:srgbClr val="111111"/>
                        </a:solidFill>
                        <a:effectLst/>
                        <a:latin typeface="Robot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dirty="0">
                          <a:effectLst/>
                          <a:latin typeface="Roboto"/>
                        </a:rPr>
                        <a:t>發布日期：</a:t>
                      </a:r>
                      <a:r>
                        <a:rPr lang="en-US" altLang="zh-TW" sz="1600" b="0" i="0" u="none" strike="noStrike" dirty="0">
                          <a:effectLst/>
                          <a:latin typeface="Roboto"/>
                        </a:rPr>
                        <a:t>2018</a:t>
                      </a:r>
                      <a:r>
                        <a:rPr lang="zh-TW" altLang="en-US" sz="1600" b="0" i="0" u="none" strike="noStrike" dirty="0">
                          <a:effectLst/>
                          <a:latin typeface="Roboto"/>
                        </a:rPr>
                        <a:t>年</a:t>
                      </a:r>
                      <a:r>
                        <a:rPr lang="en-US" altLang="zh-TW" sz="1600" b="0" i="0" u="none" strike="noStrike" dirty="0">
                          <a:effectLst/>
                          <a:latin typeface="Roboto"/>
                        </a:rPr>
                        <a:t>10</a:t>
                      </a:r>
                      <a:r>
                        <a:rPr lang="zh-TW" altLang="en-US" sz="1600" b="0" i="0" u="none" strike="noStrike" dirty="0">
                          <a:effectLst/>
                          <a:latin typeface="Roboto"/>
                        </a:rPr>
                        <a:t>月</a:t>
                      </a:r>
                      <a:r>
                        <a:rPr lang="en-US" altLang="zh-TW" sz="1600" b="0" i="0" u="none" strike="noStrike" dirty="0">
                          <a:effectLst/>
                          <a:latin typeface="Roboto"/>
                        </a:rPr>
                        <a:t>18</a:t>
                      </a:r>
                      <a:r>
                        <a:rPr lang="zh-TW" altLang="en-US" sz="1600" b="0" i="0" u="none" strike="noStrike" dirty="0">
                          <a:effectLst/>
                          <a:latin typeface="Roboto"/>
                        </a:rPr>
                        <a:t>日</a:t>
                      </a:r>
                      <a:endParaRPr lang="zh-TW" altLang="en-US" sz="1600" b="0" i="0" u="none" strike="noStrike" dirty="0">
                        <a:solidFill>
                          <a:srgbClr val="111111"/>
                        </a:solidFill>
                        <a:effectLst/>
                        <a:latin typeface="Robot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u="none" strike="noStrike" dirty="0">
                          <a:effectLst/>
                          <a:latin typeface="Roboto"/>
                        </a:rPr>
                        <a:t>觀看次數：</a:t>
                      </a:r>
                      <a:r>
                        <a:rPr lang="en-US" altLang="zh-TW" sz="1600" b="0" i="0" u="none" strike="noStrike" dirty="0">
                          <a:effectLst/>
                          <a:latin typeface="Roboto"/>
                        </a:rPr>
                        <a:t>8,268</a:t>
                      </a:r>
                      <a:r>
                        <a:rPr lang="zh-TW" altLang="en-US" sz="1600" b="0" i="0" u="none" strike="noStrike" dirty="0">
                          <a:effectLst/>
                          <a:latin typeface="Roboto"/>
                        </a:rPr>
                        <a:t>次</a:t>
                      </a:r>
                      <a:endParaRPr lang="zh-TW" altLang="en-US" sz="1600" dirty="0">
                        <a:solidFill>
                          <a:schemeClr val="bg1">
                            <a:lumMod val="50000"/>
                          </a:schemeClr>
                        </a:solidFill>
                      </a:endParaRPr>
                    </a:p>
                  </a:txBody>
                  <a:tcPr/>
                </a:tc>
                <a:extLst>
                  <a:ext uri="{0D108BD9-81ED-4DB2-BD59-A6C34878D82A}">
                    <a16:rowId xmlns:a16="http://schemas.microsoft.com/office/drawing/2014/main" xmlns="" val="2104077433"/>
                  </a:ext>
                </a:extLst>
              </a:tr>
            </a:tbl>
          </a:graphicData>
        </a:graphic>
      </p:graphicFrame>
    </p:spTree>
    <p:extLst>
      <p:ext uri="{BB962C8B-B14F-4D97-AF65-F5344CB8AC3E}">
        <p14:creationId xmlns:p14="http://schemas.microsoft.com/office/powerpoint/2010/main" val="5098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直角三角形 2"/>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4" name="图片 5"/>
          <p:cNvPicPr>
            <a:picLocks noChangeAspect="1"/>
          </p:cNvPicPr>
          <p:nvPr/>
        </p:nvPicPr>
        <p:blipFill rotWithShape="1">
          <a:blip r:embed="rId2" cstate="screen"/>
          <a:srcRect/>
          <a:stretch>
            <a:fillRect/>
          </a:stretch>
        </p:blipFill>
        <p:spPr>
          <a:xfrm>
            <a:off x="4489796" y="0"/>
            <a:ext cx="7702204" cy="1508760"/>
          </a:xfrm>
          <a:prstGeom prst="rect">
            <a:avLst/>
          </a:prstGeom>
        </p:spPr>
      </p:pic>
      <p:sp>
        <p:nvSpPr>
          <p:cNvPr id="5" name="椭圆 6"/>
          <p:cNvSpPr/>
          <p:nvPr/>
        </p:nvSpPr>
        <p:spPr>
          <a:xfrm>
            <a:off x="4993964" y="2151402"/>
            <a:ext cx="1864408" cy="1864510"/>
          </a:xfrm>
          <a:prstGeom prst="ellipse">
            <a:avLst/>
          </a:prstGeom>
          <a:solidFill>
            <a:srgbClr val="58C4B8"/>
          </a:solidFill>
          <a:ln>
            <a:solidFill>
              <a:srgbClr val="58C4B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US" altLang="zh-TW" sz="4000" b="1" dirty="0">
                <a:latin typeface="微软雅黑" panose="020B0503020204020204" charset="-122"/>
                <a:ea typeface="微软雅黑" panose="020B0503020204020204" charset="-122"/>
              </a:rPr>
              <a:t>02</a:t>
            </a:r>
            <a:endParaRPr lang="zh-CN" altLang="en-US" sz="4000" b="1" dirty="0">
              <a:latin typeface="微软雅黑" panose="020B0503020204020204" charset="-122"/>
              <a:ea typeface="微软雅黑" panose="020B0503020204020204" charset="-122"/>
            </a:endParaRPr>
          </a:p>
        </p:txBody>
      </p:sp>
      <p:sp>
        <p:nvSpPr>
          <p:cNvPr id="6" name="矩形 5">
            <a:extLst>
              <a:ext uri="{FF2B5EF4-FFF2-40B4-BE49-F238E27FC236}">
                <a16:creationId xmlns:a16="http://schemas.microsoft.com/office/drawing/2014/main" xmlns="" id="{3682EAFB-10BF-834D-9469-9E4FE2FF7DA0}"/>
              </a:ext>
            </a:extLst>
          </p:cNvPr>
          <p:cNvSpPr/>
          <p:nvPr/>
        </p:nvSpPr>
        <p:spPr>
          <a:xfrm>
            <a:off x="5304381" y="4658554"/>
            <a:ext cx="1243572" cy="1231106"/>
          </a:xfrm>
          <a:prstGeom prst="rect">
            <a:avLst/>
          </a:prstGeom>
        </p:spPr>
        <p:txBody>
          <a:bodyPr wrap="square" lIns="0" tIns="0" rIns="0" bIns="0">
            <a:spAutoFit/>
          </a:bodyPr>
          <a:lstStyle/>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影片內容</a:t>
            </a:r>
            <a:endParaRPr lang="en-US" altLang="zh-TW" sz="2000" dirty="0">
              <a:solidFill>
                <a:schemeClr val="bg1">
                  <a:lumMod val="50000"/>
                </a:schemeClr>
              </a:solidFill>
              <a:latin typeface="微软雅黑" panose="020B0503020204020204" charset="-122"/>
              <a:ea typeface="微软雅黑" panose="020B0503020204020204" charset="-122"/>
            </a:endParaRPr>
          </a:p>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表現方式</a:t>
            </a:r>
          </a:p>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說話方式</a:t>
            </a:r>
          </a:p>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更新速度</a:t>
            </a:r>
            <a:endParaRPr lang="zh-CN" altLang="zh-CN" sz="2000" dirty="0">
              <a:solidFill>
                <a:schemeClr val="bg1">
                  <a:lumMod val="50000"/>
                </a:schemeClr>
              </a:solidFill>
              <a:latin typeface="微软雅黑" panose="020B0503020204020204" charset="-122"/>
              <a:ea typeface="微软雅黑" panose="020B0503020204020204" charset="-122"/>
            </a:endParaRPr>
          </a:p>
        </p:txBody>
      </p:sp>
      <p:sp>
        <p:nvSpPr>
          <p:cNvPr id="7" name="矩形 6"/>
          <p:cNvSpPr/>
          <p:nvPr/>
        </p:nvSpPr>
        <p:spPr>
          <a:xfrm>
            <a:off x="5095536" y="4119245"/>
            <a:ext cx="1661263" cy="492443"/>
          </a:xfrm>
          <a:prstGeom prst="rect">
            <a:avLst/>
          </a:prstGeom>
        </p:spPr>
        <p:txBody>
          <a:bodyPr wrap="square" lIns="0" tIns="0" rIns="0" bIns="0">
            <a:spAutoFit/>
          </a:bodyPr>
          <a:lstStyle/>
          <a:p>
            <a:pPr lvl="0" algn="ctr"/>
            <a:r>
              <a:rPr lang="zh-TW" altLang="en-US" sz="3200" b="1" dirty="0">
                <a:solidFill>
                  <a:schemeClr val="bg1">
                    <a:lumMod val="50000"/>
                  </a:schemeClr>
                </a:solidFill>
                <a:latin typeface="微软雅黑" panose="020B0503020204020204" charset="-122"/>
                <a:ea typeface="微软雅黑" panose="020B0503020204020204" charset="-122"/>
              </a:rPr>
              <a:t>比較項目</a:t>
            </a:r>
            <a:endParaRPr lang="en-US" altLang="zh-TW" sz="3200" b="1" dirty="0">
              <a:solidFill>
                <a:schemeClr val="bg1">
                  <a:lumMod val="50000"/>
                </a:schemeClr>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24651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xmlns="" id="{90623511-D7F9-1D4D-AA25-3FB87E3CA63E}"/>
              </a:ext>
            </a:extLst>
          </p:cNvPr>
          <p:cNvGrpSpPr/>
          <p:nvPr/>
        </p:nvGrpSpPr>
        <p:grpSpPr>
          <a:xfrm>
            <a:off x="0" y="3900488"/>
            <a:ext cx="12260435" cy="2957512"/>
            <a:chOff x="0" y="3900488"/>
            <a:chExt cx="12260435" cy="2957512"/>
          </a:xfrm>
        </p:grpSpPr>
        <p:sp>
          <p:nvSpPr>
            <p:cNvPr id="3" name="直角三角形 2"/>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直角三角形 3"/>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grpSp>
      <p:grpSp>
        <p:nvGrpSpPr>
          <p:cNvPr id="6" name="组合 11"/>
          <p:cNvGrpSpPr/>
          <p:nvPr/>
        </p:nvGrpSpPr>
        <p:grpSpPr bwMode="auto">
          <a:xfrm>
            <a:off x="271254" y="514442"/>
            <a:ext cx="3523380" cy="735625"/>
            <a:chOff x="3886200" y="188686"/>
            <a:chExt cx="4699000" cy="979713"/>
          </a:xfrm>
        </p:grpSpPr>
        <p:sp>
          <p:nvSpPr>
            <p:cNvPr id="8" name="任意多边形 18"/>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b="1" dirty="0">
                <a:latin typeface="Microsoft JhengHei" panose="020B0604030504040204" pitchFamily="34" charset="-120"/>
                <a:ea typeface="Microsoft JhengHei" panose="020B0604030504040204" pitchFamily="34" charset="-120"/>
              </a:endParaRPr>
            </a:p>
          </p:txBody>
        </p:sp>
        <p:sp>
          <p:nvSpPr>
            <p:cNvPr id="9" name="任意多边形 20"/>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latin typeface="Microsoft JhengHei" panose="020B0604030504040204" pitchFamily="34" charset="-120"/>
                  <a:ea typeface="Microsoft JhengHei" panose="020B0604030504040204" pitchFamily="34" charset="-120"/>
                </a:rPr>
                <a:t>   影片內容</a:t>
              </a:r>
              <a:endParaRPr lang="zh-CN" altLang="en-US" sz="2300" b="1" dirty="0">
                <a:latin typeface="Microsoft JhengHei" panose="020B0604030504040204" pitchFamily="34" charset="-120"/>
                <a:ea typeface="Microsoft JhengHei" panose="020B0604030504040204" pitchFamily="34" charset="-120"/>
              </a:endParaRPr>
            </a:p>
          </p:txBody>
        </p:sp>
      </p:grpSp>
      <p:sp>
        <p:nvSpPr>
          <p:cNvPr id="7" name="矩形 6">
            <a:extLst>
              <a:ext uri="{FF2B5EF4-FFF2-40B4-BE49-F238E27FC236}">
                <a16:creationId xmlns:a16="http://schemas.microsoft.com/office/drawing/2014/main" xmlns="" id="{D30EC50B-F06C-9141-A091-151BB4AC25A5}"/>
              </a:ext>
            </a:extLst>
          </p:cNvPr>
          <p:cNvSpPr/>
          <p:nvPr/>
        </p:nvSpPr>
        <p:spPr>
          <a:xfrm>
            <a:off x="423616" y="1250067"/>
            <a:ext cx="5513634" cy="1846659"/>
          </a:xfrm>
          <a:prstGeom prst="rect">
            <a:avLst/>
          </a:prstGeom>
        </p:spPr>
        <p:txBody>
          <a:bodyPr wrap="square" lIns="0" tIns="0" rIns="0" bIns="0">
            <a:spAutoFit/>
          </a:bodyPr>
          <a:lstStyle/>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我認為兩人的頻道雖然都以科普為主，但李永樂</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老師的科普與時事較有連結（例如：冠狀病毒）</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，兔肉菌的較沒有（世界杯除外）。因此今天我在電視上看到一則新聞，想要去了解背後的原因而上</a:t>
            </a:r>
            <a:r>
              <a:rPr lang="en-US" altLang="zh-TW" sz="2000" dirty="0">
                <a:solidFill>
                  <a:schemeClr val="bg1">
                    <a:lumMod val="50000"/>
                  </a:schemeClr>
                </a:solidFill>
                <a:latin typeface="Microsoft JhengHei" panose="020B0604030504040204" pitchFamily="34" charset="-120"/>
                <a:ea typeface="Microsoft JhengHei" panose="020B0604030504040204" pitchFamily="34" charset="-120"/>
              </a:rPr>
              <a:t>YouTube</a:t>
            </a:r>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搜尋時，我比較有可能看到的會</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是李永樂老師的影片，而不是兔肉菌的。</a:t>
            </a:r>
          </a:p>
        </p:txBody>
      </p:sp>
      <p:grpSp>
        <p:nvGrpSpPr>
          <p:cNvPr id="11" name="组合 11">
            <a:extLst>
              <a:ext uri="{FF2B5EF4-FFF2-40B4-BE49-F238E27FC236}">
                <a16:creationId xmlns:a16="http://schemas.microsoft.com/office/drawing/2014/main" xmlns="" id="{C02259C9-C8E0-DA4D-8FB2-692345A8E6C7}"/>
              </a:ext>
            </a:extLst>
          </p:cNvPr>
          <p:cNvGrpSpPr/>
          <p:nvPr/>
        </p:nvGrpSpPr>
        <p:grpSpPr bwMode="auto">
          <a:xfrm>
            <a:off x="271254" y="3760931"/>
            <a:ext cx="3523380" cy="735625"/>
            <a:chOff x="3886200" y="188686"/>
            <a:chExt cx="4699000" cy="979713"/>
          </a:xfrm>
        </p:grpSpPr>
        <p:sp>
          <p:nvSpPr>
            <p:cNvPr id="13" name="任意多边形 18">
              <a:extLst>
                <a:ext uri="{FF2B5EF4-FFF2-40B4-BE49-F238E27FC236}">
                  <a16:creationId xmlns:a16="http://schemas.microsoft.com/office/drawing/2014/main" xmlns="" id="{B258D27B-CCD9-2048-BFA6-55F972D00586}"/>
                </a:ext>
              </a:extLst>
            </p:cNvPr>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zh-CN" altLang="en-US" b="1" dirty="0">
                <a:latin typeface="Microsoft JhengHei" panose="020B0604030504040204" pitchFamily="34" charset="-120"/>
                <a:ea typeface="Microsoft JhengHei" panose="020B0604030504040204" pitchFamily="34" charset="-120"/>
              </a:endParaRPr>
            </a:p>
          </p:txBody>
        </p:sp>
        <p:sp>
          <p:nvSpPr>
            <p:cNvPr id="14" name="任意多边形 20">
              <a:extLst>
                <a:ext uri="{FF2B5EF4-FFF2-40B4-BE49-F238E27FC236}">
                  <a16:creationId xmlns:a16="http://schemas.microsoft.com/office/drawing/2014/main" xmlns="" id="{4FA03513-3A1B-9F4D-AD2F-F3918F8FA912}"/>
                </a:ext>
              </a:extLst>
            </p:cNvPr>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zh-TW" altLang="en-US" sz="2400" b="1" dirty="0">
                  <a:latin typeface="Microsoft JhengHei" panose="020B0604030504040204" pitchFamily="34" charset="-120"/>
                  <a:ea typeface="Microsoft JhengHei" panose="020B0604030504040204" pitchFamily="34" charset="-120"/>
                </a:rPr>
                <a:t>   表現方式</a:t>
              </a:r>
              <a:endParaRPr lang="zh-CN" altLang="en-US" sz="2300" b="1" dirty="0">
                <a:latin typeface="Microsoft JhengHei" panose="020B0604030504040204" pitchFamily="34" charset="-120"/>
                <a:ea typeface="Microsoft JhengHei" panose="020B0604030504040204" pitchFamily="34" charset="-120"/>
              </a:endParaRPr>
            </a:p>
          </p:txBody>
        </p:sp>
      </p:grpSp>
      <p:sp>
        <p:nvSpPr>
          <p:cNvPr id="12" name="矩形 11">
            <a:extLst>
              <a:ext uri="{FF2B5EF4-FFF2-40B4-BE49-F238E27FC236}">
                <a16:creationId xmlns:a16="http://schemas.microsoft.com/office/drawing/2014/main" xmlns="" id="{22CEE8B4-FC97-EA4A-B15E-8E9AE97F7CF8}"/>
              </a:ext>
            </a:extLst>
          </p:cNvPr>
          <p:cNvSpPr/>
          <p:nvPr/>
        </p:nvSpPr>
        <p:spPr>
          <a:xfrm>
            <a:off x="423616" y="4568176"/>
            <a:ext cx="5513634" cy="1538883"/>
          </a:xfrm>
          <a:prstGeom prst="rect">
            <a:avLst/>
          </a:prstGeom>
        </p:spPr>
        <p:txBody>
          <a:bodyPr wrap="square" lIns="0" tIns="0" rIns="0" bIns="0">
            <a:spAutoFit/>
          </a:bodyPr>
          <a:lstStyle/>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李永樂老師的表現方式主要是以李永樂老師本人口述，並在黑板上記重點的方式進行，風格較嚴肅。而兔肉菌的表現方式主要是以兔肉菌本人口述，並搭配上手繪圖片，風格較輕鬆。因此我認為觀眾會比較願意點進兔肉菌的影片觀看。</a:t>
            </a:r>
          </a:p>
        </p:txBody>
      </p:sp>
      <p:grpSp>
        <p:nvGrpSpPr>
          <p:cNvPr id="16" name="组合 11">
            <a:extLst>
              <a:ext uri="{FF2B5EF4-FFF2-40B4-BE49-F238E27FC236}">
                <a16:creationId xmlns:a16="http://schemas.microsoft.com/office/drawing/2014/main" xmlns="" id="{6F1581EA-24FD-E74B-8AFD-D5EEE33F57E0}"/>
              </a:ext>
            </a:extLst>
          </p:cNvPr>
          <p:cNvGrpSpPr/>
          <p:nvPr/>
        </p:nvGrpSpPr>
        <p:grpSpPr bwMode="auto">
          <a:xfrm>
            <a:off x="6096000" y="514242"/>
            <a:ext cx="3523380" cy="732342"/>
            <a:chOff x="3886200" y="188686"/>
            <a:chExt cx="4699000" cy="975341"/>
          </a:xfrm>
        </p:grpSpPr>
        <p:sp>
          <p:nvSpPr>
            <p:cNvPr id="18" name="任意多边形 18">
              <a:extLst>
                <a:ext uri="{FF2B5EF4-FFF2-40B4-BE49-F238E27FC236}">
                  <a16:creationId xmlns:a16="http://schemas.microsoft.com/office/drawing/2014/main" xmlns="" id="{C7FBC3CA-0748-F34A-A3D5-8F6A44BD3AE0}"/>
                </a:ext>
              </a:extLst>
            </p:cNvPr>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b="1" dirty="0">
                <a:latin typeface="Microsoft JhengHei" panose="020B0604030504040204" pitchFamily="34" charset="-120"/>
                <a:ea typeface="Microsoft JhengHei" panose="020B0604030504040204" pitchFamily="34" charset="-120"/>
              </a:endParaRPr>
            </a:p>
          </p:txBody>
        </p:sp>
        <p:sp>
          <p:nvSpPr>
            <p:cNvPr id="19" name="任意多边形 20">
              <a:extLst>
                <a:ext uri="{FF2B5EF4-FFF2-40B4-BE49-F238E27FC236}">
                  <a16:creationId xmlns:a16="http://schemas.microsoft.com/office/drawing/2014/main" xmlns="" id="{570E4E52-9A2F-784E-91B3-F79ED368959F}"/>
                </a:ext>
              </a:extLst>
            </p:cNvPr>
            <p:cNvSpPr/>
            <p:nvPr/>
          </p:nvSpPr>
          <p:spPr>
            <a:xfrm>
              <a:off x="4089399" y="279432"/>
              <a:ext cx="4495801"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latin typeface="Microsoft JhengHei" panose="020B0604030504040204" pitchFamily="34" charset="-120"/>
                  <a:ea typeface="Microsoft JhengHei" panose="020B0604030504040204" pitchFamily="34" charset="-120"/>
                </a:rPr>
                <a:t>  說話方式</a:t>
              </a:r>
              <a:endParaRPr lang="zh-CN" altLang="en-US" sz="2300" b="1" dirty="0">
                <a:latin typeface="Microsoft JhengHei" panose="020B0604030504040204" pitchFamily="34" charset="-120"/>
                <a:ea typeface="Microsoft JhengHei" panose="020B0604030504040204" pitchFamily="34" charset="-120"/>
              </a:endParaRPr>
            </a:p>
          </p:txBody>
        </p:sp>
      </p:grpSp>
      <p:sp>
        <p:nvSpPr>
          <p:cNvPr id="17" name="矩形 16">
            <a:extLst>
              <a:ext uri="{FF2B5EF4-FFF2-40B4-BE49-F238E27FC236}">
                <a16:creationId xmlns:a16="http://schemas.microsoft.com/office/drawing/2014/main" xmlns="" id="{FCC99675-56AD-434E-A8FA-D9FA5EBBD71F}"/>
              </a:ext>
            </a:extLst>
          </p:cNvPr>
          <p:cNvSpPr/>
          <p:nvPr/>
        </p:nvSpPr>
        <p:spPr>
          <a:xfrm>
            <a:off x="6254750" y="1250067"/>
            <a:ext cx="5513634" cy="1538883"/>
          </a:xfrm>
          <a:prstGeom prst="rect">
            <a:avLst/>
          </a:prstGeom>
        </p:spPr>
        <p:txBody>
          <a:bodyPr wrap="square" lIns="0" tIns="0" rIns="0" bIns="0">
            <a:spAutoFit/>
          </a:bodyPr>
          <a:lstStyle/>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李永樂老師的說話方式較字正腔圓，語速較慢，在沒有字幕的情況下也可以清楚的知道內容。而兔肉菌的說話方式主要較口齒不清，語速較快，沒有字幕的話很難理解內容。因此我認為觀眾會比較喜歡李永樂老師的影片。</a:t>
            </a:r>
          </a:p>
        </p:txBody>
      </p:sp>
      <p:sp>
        <p:nvSpPr>
          <p:cNvPr id="20" name="星形: 十六角 5">
            <a:extLst>
              <a:ext uri="{FF2B5EF4-FFF2-40B4-BE49-F238E27FC236}">
                <a16:creationId xmlns:a16="http://schemas.microsoft.com/office/drawing/2014/main" xmlns="" id="{D9323C8B-6C38-A448-AE30-C1F29D67B05B}"/>
              </a:ext>
            </a:extLst>
          </p:cNvPr>
          <p:cNvSpPr/>
          <p:nvPr/>
        </p:nvSpPr>
        <p:spPr>
          <a:xfrm rot="20620672">
            <a:off x="1188637" y="1457499"/>
            <a:ext cx="4633126" cy="1828800"/>
          </a:xfrm>
          <a:prstGeom prst="star16">
            <a:avLst/>
          </a:prstGeom>
          <a:solidFill>
            <a:srgbClr val="C0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latin typeface="Microsoft JhengHei" panose="020B0604030504040204" pitchFamily="34" charset="-120"/>
                <a:ea typeface="Microsoft JhengHei" panose="020B0604030504040204" pitchFamily="34" charset="-120"/>
                <a:cs typeface="Microsoft Himalaya" pitchFamily="2" charset="0"/>
              </a:rPr>
              <a:t>李永樂老師較好</a:t>
            </a:r>
          </a:p>
        </p:txBody>
      </p:sp>
      <p:sp>
        <p:nvSpPr>
          <p:cNvPr id="21" name="星形: 十六角 8">
            <a:extLst>
              <a:ext uri="{FF2B5EF4-FFF2-40B4-BE49-F238E27FC236}">
                <a16:creationId xmlns:a16="http://schemas.microsoft.com/office/drawing/2014/main" xmlns="" id="{BEB626B3-3548-CE4A-A61D-728E92021542}"/>
              </a:ext>
            </a:extLst>
          </p:cNvPr>
          <p:cNvSpPr/>
          <p:nvPr/>
        </p:nvSpPr>
        <p:spPr>
          <a:xfrm rot="20620672">
            <a:off x="1188635" y="4531575"/>
            <a:ext cx="4633126" cy="1828800"/>
          </a:xfrm>
          <a:prstGeom prst="star16">
            <a:avLst/>
          </a:prstGeom>
          <a:solidFill>
            <a:srgbClr val="C0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latin typeface="Microsoft JhengHei" panose="020B0604030504040204" pitchFamily="34" charset="-120"/>
                <a:ea typeface="Microsoft JhengHei" panose="020B0604030504040204" pitchFamily="34" charset="-120"/>
                <a:cs typeface="Microsoft Himalaya" pitchFamily="2" charset="0"/>
              </a:rPr>
              <a:t>兔肉菌較好</a:t>
            </a:r>
          </a:p>
        </p:txBody>
      </p:sp>
      <p:sp>
        <p:nvSpPr>
          <p:cNvPr id="22" name="星形: 十六角 9">
            <a:extLst>
              <a:ext uri="{FF2B5EF4-FFF2-40B4-BE49-F238E27FC236}">
                <a16:creationId xmlns:a16="http://schemas.microsoft.com/office/drawing/2014/main" xmlns="" id="{7FE47390-AF61-0644-BF4C-A5F37EF7D1C3}"/>
              </a:ext>
            </a:extLst>
          </p:cNvPr>
          <p:cNvSpPr/>
          <p:nvPr/>
        </p:nvSpPr>
        <p:spPr>
          <a:xfrm rot="20620672">
            <a:off x="6854632" y="1465949"/>
            <a:ext cx="4633126" cy="1828800"/>
          </a:xfrm>
          <a:prstGeom prst="star16">
            <a:avLst/>
          </a:prstGeom>
          <a:solidFill>
            <a:srgbClr val="C0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latin typeface="Microsoft JhengHei" panose="020B0604030504040204" pitchFamily="34" charset="-120"/>
                <a:ea typeface="Microsoft JhengHei" panose="020B0604030504040204" pitchFamily="34" charset="-120"/>
                <a:cs typeface="Microsoft Himalaya" pitchFamily="2" charset="0"/>
              </a:rPr>
              <a:t>李永樂老師較好</a:t>
            </a:r>
          </a:p>
        </p:txBody>
      </p:sp>
    </p:spTree>
    <p:extLst>
      <p:ext uri="{BB962C8B-B14F-4D97-AF65-F5344CB8AC3E}">
        <p14:creationId xmlns:p14="http://schemas.microsoft.com/office/powerpoint/2010/main" val="420487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par>
                                <p:cTn id="12" presetID="53" presetClass="entr" presetSubtype="16" fill="hold" grpId="1" nodeType="with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500" fill="hold"/>
                                        <p:tgtEl>
                                          <p:spTgt spid="20"/>
                                        </p:tgtEl>
                                        <p:attrNameLst>
                                          <p:attrName>ppt_w</p:attrName>
                                        </p:attrNameLst>
                                      </p:cBhvr>
                                      <p:tavLst>
                                        <p:tav tm="0">
                                          <p:val>
                                            <p:fltVal val="0"/>
                                          </p:val>
                                        </p:tav>
                                        <p:tav tm="100000">
                                          <p:val>
                                            <p:strVal val="#ppt_w"/>
                                          </p:val>
                                        </p:tav>
                                      </p:tavLst>
                                    </p:anim>
                                    <p:anim calcmode="lin" valueType="num">
                                      <p:cBhvr>
                                        <p:cTn id="15" dur="500" fill="hold"/>
                                        <p:tgtEl>
                                          <p:spTgt spid="20"/>
                                        </p:tgtEl>
                                        <p:attrNameLst>
                                          <p:attrName>ppt_h</p:attrName>
                                        </p:attrNameLst>
                                      </p:cBhvr>
                                      <p:tavLst>
                                        <p:tav tm="0">
                                          <p:val>
                                            <p:fltVal val="0"/>
                                          </p:val>
                                        </p:tav>
                                        <p:tav tm="100000">
                                          <p:val>
                                            <p:strVal val="#ppt_h"/>
                                          </p:val>
                                        </p:tav>
                                      </p:tavLst>
                                    </p:anim>
                                    <p:animEffect transition="in" filter="fade">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par>
                                <p:cTn id="27" presetID="53" presetClass="entr" presetSubtype="16" fill="hold" grpId="1"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53" presetClass="entr" presetSubtype="16" fill="hold" grpId="1" nodeType="with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7" grpId="0"/>
      <p:bldP spid="20" grpId="0" animBg="1"/>
      <p:bldP spid="20" grpId="1" animBg="1"/>
      <p:bldP spid="21" grpId="0" animBg="1"/>
      <p:bldP spid="21" grpId="1" animBg="1"/>
      <p:bldP spid="22" grpId="0" animBg="1"/>
      <p:bldP spid="2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xmlns="" id="{90623511-D7F9-1D4D-AA25-3FB87E3CA63E}"/>
              </a:ext>
            </a:extLst>
          </p:cNvPr>
          <p:cNvGrpSpPr/>
          <p:nvPr/>
        </p:nvGrpSpPr>
        <p:grpSpPr>
          <a:xfrm>
            <a:off x="0" y="3900488"/>
            <a:ext cx="12260435" cy="2957512"/>
            <a:chOff x="0" y="3900488"/>
            <a:chExt cx="12260435" cy="2957512"/>
          </a:xfrm>
        </p:grpSpPr>
        <p:sp>
          <p:nvSpPr>
            <p:cNvPr id="3" name="直角三角形 2"/>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直角三角形 3"/>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grpSp>
      <p:grpSp>
        <p:nvGrpSpPr>
          <p:cNvPr id="5" name="组合 11"/>
          <p:cNvGrpSpPr/>
          <p:nvPr/>
        </p:nvGrpSpPr>
        <p:grpSpPr bwMode="auto">
          <a:xfrm>
            <a:off x="271254" y="514442"/>
            <a:ext cx="3523380" cy="735625"/>
            <a:chOff x="3886200" y="188686"/>
            <a:chExt cx="4699000" cy="979713"/>
          </a:xfrm>
        </p:grpSpPr>
        <p:sp>
          <p:nvSpPr>
            <p:cNvPr id="6" name="任意多边形 18"/>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b="1" dirty="0"/>
            </a:p>
          </p:txBody>
        </p:sp>
        <p:sp>
          <p:nvSpPr>
            <p:cNvPr id="7" name="任意多边形 20"/>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400" b="1" dirty="0"/>
                <a:t>   更新速度</a:t>
              </a:r>
              <a:endParaRPr lang="zh-CN" altLang="en-US" sz="2300" b="1" dirty="0"/>
            </a:p>
          </p:txBody>
        </p:sp>
      </p:grpSp>
      <p:sp>
        <p:nvSpPr>
          <p:cNvPr id="8" name="矩形 7">
            <a:extLst>
              <a:ext uri="{FF2B5EF4-FFF2-40B4-BE49-F238E27FC236}">
                <a16:creationId xmlns:a16="http://schemas.microsoft.com/office/drawing/2014/main" xmlns="" id="{D30EC50B-F06C-9141-A091-151BB4AC25A5}"/>
              </a:ext>
            </a:extLst>
          </p:cNvPr>
          <p:cNvSpPr/>
          <p:nvPr/>
        </p:nvSpPr>
        <p:spPr>
          <a:xfrm>
            <a:off x="423616" y="1371187"/>
            <a:ext cx="4963206" cy="615553"/>
          </a:xfrm>
          <a:prstGeom prst="rect">
            <a:avLst/>
          </a:prstGeom>
        </p:spPr>
        <p:txBody>
          <a:bodyPr wrap="square" lIns="0" tIns="0" rIns="0" bIns="0">
            <a:spAutoFit/>
          </a:bodyPr>
          <a:lstStyle/>
          <a:p>
            <a:pPr algn="ctr"/>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以下是</a:t>
            </a:r>
            <a:r>
              <a:rPr lang="en-US" altLang="zh-TW" sz="2000" i="0" u="none" strike="noStrike" dirty="0" err="1">
                <a:solidFill>
                  <a:schemeClr val="bg1">
                    <a:lumMod val="50000"/>
                  </a:schemeClr>
                </a:solidFill>
                <a:effectLst/>
                <a:latin typeface="Microsoft JhengHei" panose="020B0604030504040204" pitchFamily="34" charset="-120"/>
                <a:ea typeface="Microsoft JhengHei" panose="020B0604030504040204" pitchFamily="34" charset="-120"/>
                <a:hlinkClick r:id="rId2"/>
              </a:rPr>
              <a:t>NoxInfluencer</a:t>
            </a:r>
            <a:r>
              <a:rPr lang="zh-TW" altLang="en-US" sz="2000" i="0" u="none" strike="noStrike" dirty="0">
                <a:solidFill>
                  <a:schemeClr val="bg1">
                    <a:lumMod val="50000"/>
                  </a:schemeClr>
                </a:solidFill>
                <a:effectLst/>
                <a:latin typeface="Microsoft JhengHei" panose="020B0604030504040204" pitchFamily="34" charset="-120"/>
                <a:ea typeface="Microsoft JhengHei" panose="020B0604030504040204" pitchFamily="34" charset="-120"/>
              </a:rPr>
              <a:t>對兩人頻道的分析</a:t>
            </a:r>
            <a:endParaRPr lang="en-US" altLang="zh-TW" sz="2000" i="0" u="none" strike="noStrike" dirty="0">
              <a:solidFill>
                <a:schemeClr val="bg1">
                  <a:lumMod val="50000"/>
                </a:schemeClr>
              </a:solidFill>
              <a:effectLst/>
              <a:latin typeface="Microsoft JhengHei" panose="020B0604030504040204" pitchFamily="34" charset="-120"/>
              <a:ea typeface="Microsoft JhengHei" panose="020B0604030504040204" pitchFamily="34" charset="-120"/>
              <a:hlinkClick r:id="rId2">
                <a:extLst>
                  <a:ext uri="{A12FA001-AC4F-418D-AE19-62706E023703}">
                    <ahyp:hlinkClr xmlns:ahyp="http://schemas.microsoft.com/office/drawing/2018/hyperlinkcolor" xmlns="" val="tx"/>
                  </a:ext>
                </a:extLst>
              </a:hlinkClick>
            </a:endParaRPr>
          </a:p>
          <a:p>
            <a:pPr lvl="0" algn="ctr"/>
            <a:endParaRPr lang="zh-CN" altLang="zh-CN" sz="2000" dirty="0">
              <a:solidFill>
                <a:schemeClr val="bg1">
                  <a:lumMod val="50000"/>
                </a:schemeClr>
              </a:solidFill>
              <a:latin typeface="Microsoft JhengHei" panose="020B0604030504040204" pitchFamily="34" charset="-120"/>
              <a:ea typeface="Microsoft JhengHei" panose="020B0604030504040204" pitchFamily="34" charset="-120"/>
            </a:endParaRPr>
          </a:p>
        </p:txBody>
      </p:sp>
      <p:sp>
        <p:nvSpPr>
          <p:cNvPr id="9" name="文字方塊 8">
            <a:extLst>
              <a:ext uri="{FF2B5EF4-FFF2-40B4-BE49-F238E27FC236}">
                <a16:creationId xmlns:a16="http://schemas.microsoft.com/office/drawing/2014/main" xmlns="" id="{B8807D7E-CDE1-0F4D-B604-B311D291F549}"/>
              </a:ext>
            </a:extLst>
          </p:cNvPr>
          <p:cNvSpPr txBox="1"/>
          <p:nvPr/>
        </p:nvSpPr>
        <p:spPr>
          <a:xfrm>
            <a:off x="8950802" y="1754046"/>
            <a:ext cx="3175750" cy="3970318"/>
          </a:xfrm>
          <a:prstGeom prst="rect">
            <a:avLst/>
          </a:prstGeom>
          <a:noFill/>
        </p:spPr>
        <p:txBody>
          <a:bodyPr wrap="square" rtlCol="0">
            <a:spAutoFit/>
          </a:bodyPr>
          <a:lstStyle/>
          <a:p>
            <a:pPr algn="l"/>
            <a:r>
              <a:rPr lang="zh-TW" altLang="en-US" dirty="0">
                <a:solidFill>
                  <a:schemeClr val="bg1">
                    <a:lumMod val="50000"/>
                  </a:schemeClr>
                </a:solidFill>
                <a:latin typeface="Microsoft YaHei" panose="020B0503020204020204" pitchFamily="34" charset="-122"/>
                <a:ea typeface="Microsoft YaHei" panose="020B0503020204020204" pitchFamily="34" charset="-122"/>
              </a:rPr>
              <a:t>我們可以清楚的看到在影片發布頻率上李永樂老師的頻道的確遠高於兔肉菌，也就是李永樂老師的更新速度較快。我認為更新速度較快有助於吸引觀眾，因為如果今天更新的影片你沒興趣，李永樂老師的頻道幾天後就有新影片了，你不至於忘記他，但兔肉菌的影片卻等一個禮拜以上，而在等待新影片的時間時你就可能已經忘記他了。因此我認為在更新速度上李永樂老師做得比兔肉菌好。</a:t>
            </a:r>
          </a:p>
        </p:txBody>
      </p:sp>
      <p:grpSp>
        <p:nvGrpSpPr>
          <p:cNvPr id="10" name="群組 9">
            <a:extLst>
              <a:ext uri="{FF2B5EF4-FFF2-40B4-BE49-F238E27FC236}">
                <a16:creationId xmlns:a16="http://schemas.microsoft.com/office/drawing/2014/main" xmlns="" id="{EADDF058-2018-4641-801C-6B2BFF661A80}"/>
              </a:ext>
            </a:extLst>
          </p:cNvPr>
          <p:cNvGrpSpPr/>
          <p:nvPr/>
        </p:nvGrpSpPr>
        <p:grpSpPr>
          <a:xfrm>
            <a:off x="807041" y="1857671"/>
            <a:ext cx="3559022" cy="4066748"/>
            <a:chOff x="807041" y="1857671"/>
            <a:chExt cx="3559022" cy="4066748"/>
          </a:xfrm>
        </p:grpSpPr>
        <p:pic>
          <p:nvPicPr>
            <p:cNvPr id="11" name="圖片 17">
              <a:extLst>
                <a:ext uri="{FF2B5EF4-FFF2-40B4-BE49-F238E27FC236}">
                  <a16:creationId xmlns:a16="http://schemas.microsoft.com/office/drawing/2014/main" xmlns="" id="{B2D3BB92-5BE1-EA46-928F-BBA20944B215}"/>
                </a:ext>
              </a:extLst>
            </p:cNvPr>
            <p:cNvPicPr>
              <a:picLocks noChangeAspect="1"/>
            </p:cNvPicPr>
            <p:nvPr/>
          </p:nvPicPr>
          <p:blipFill>
            <a:blip r:embed="rId3"/>
            <a:srcRect/>
            <a:stretch/>
          </p:blipFill>
          <p:spPr>
            <a:xfrm>
              <a:off x="832785" y="1857671"/>
              <a:ext cx="3533278" cy="3533278"/>
            </a:xfrm>
            <a:prstGeom prst="rect">
              <a:avLst/>
            </a:prstGeom>
            <a:noFill/>
            <a:ln>
              <a:solidFill>
                <a:schemeClr val="tx1"/>
              </a:solidFill>
            </a:ln>
          </p:spPr>
        </p:pic>
        <p:sp>
          <p:nvSpPr>
            <p:cNvPr id="12" name="矩形: 圓角 37">
              <a:extLst>
                <a:ext uri="{FF2B5EF4-FFF2-40B4-BE49-F238E27FC236}">
                  <a16:creationId xmlns:a16="http://schemas.microsoft.com/office/drawing/2014/main" xmlns="" id="{19A07D78-E9CE-5349-81F1-31B7EC1E2FFA}"/>
                </a:ext>
              </a:extLst>
            </p:cNvPr>
            <p:cNvSpPr/>
            <p:nvPr/>
          </p:nvSpPr>
          <p:spPr>
            <a:xfrm>
              <a:off x="857166" y="3188370"/>
              <a:ext cx="353340" cy="196646"/>
            </a:xfrm>
            <a:prstGeom prst="roundRect">
              <a:avLst>
                <a:gd name="adj" fmla="val 5000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3" name="文字方塊 12">
              <a:extLst>
                <a:ext uri="{FF2B5EF4-FFF2-40B4-BE49-F238E27FC236}">
                  <a16:creationId xmlns:a16="http://schemas.microsoft.com/office/drawing/2014/main" xmlns="" id="{471A8B1A-C082-4541-8F42-F4F8FBFD5C1F}"/>
                </a:ext>
              </a:extLst>
            </p:cNvPr>
            <p:cNvSpPr txBox="1"/>
            <p:nvPr/>
          </p:nvSpPr>
          <p:spPr>
            <a:xfrm>
              <a:off x="807041" y="5524309"/>
              <a:ext cx="3533278" cy="400110"/>
            </a:xfrm>
            <a:prstGeom prst="rect">
              <a:avLst/>
            </a:prstGeom>
            <a:noFill/>
          </p:spPr>
          <p:txBody>
            <a:bodyPr wrap="square" rtlCol="0" anchor="ctr">
              <a:spAutoFit/>
            </a:bodyPr>
            <a:lstStyle/>
            <a:p>
              <a:pPr algn="ctr"/>
              <a:r>
                <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rPr>
                <a:t>▲</a:t>
              </a:r>
              <a:r>
                <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hlinkClick r:id="rId4"/>
                </a:rPr>
                <a:t>兔肉菌的頻道分析</a:t>
              </a:r>
              <a:endPar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endParaRPr>
            </a:p>
          </p:txBody>
        </p:sp>
      </p:grpSp>
      <p:grpSp>
        <p:nvGrpSpPr>
          <p:cNvPr id="14" name="群組 13">
            <a:extLst>
              <a:ext uri="{FF2B5EF4-FFF2-40B4-BE49-F238E27FC236}">
                <a16:creationId xmlns:a16="http://schemas.microsoft.com/office/drawing/2014/main" xmlns="" id="{F02D4E6C-F9B6-5144-8E22-C383CA204458}"/>
              </a:ext>
            </a:extLst>
          </p:cNvPr>
          <p:cNvGrpSpPr/>
          <p:nvPr/>
        </p:nvGrpSpPr>
        <p:grpSpPr>
          <a:xfrm>
            <a:off x="5175438" y="1845966"/>
            <a:ext cx="3533278" cy="4078453"/>
            <a:chOff x="5175438" y="1845966"/>
            <a:chExt cx="3533278" cy="4078453"/>
          </a:xfrm>
        </p:grpSpPr>
        <p:pic>
          <p:nvPicPr>
            <p:cNvPr id="15" name="圖片 14">
              <a:extLst>
                <a:ext uri="{FF2B5EF4-FFF2-40B4-BE49-F238E27FC236}">
                  <a16:creationId xmlns:a16="http://schemas.microsoft.com/office/drawing/2014/main" xmlns="" id="{5E9B7B89-ED9B-8E4E-A2F3-262E482A2232}"/>
                </a:ext>
              </a:extLst>
            </p:cNvPr>
            <p:cNvPicPr>
              <a:picLocks noChangeAspect="1"/>
            </p:cNvPicPr>
            <p:nvPr/>
          </p:nvPicPr>
          <p:blipFill>
            <a:blip r:embed="rId5"/>
            <a:srcRect/>
            <a:stretch/>
          </p:blipFill>
          <p:spPr>
            <a:xfrm>
              <a:off x="5175438" y="1845966"/>
              <a:ext cx="3533278" cy="3533278"/>
            </a:xfrm>
            <a:prstGeom prst="rect">
              <a:avLst/>
            </a:prstGeom>
            <a:noFill/>
            <a:ln>
              <a:solidFill>
                <a:schemeClr val="tx1"/>
              </a:solidFill>
            </a:ln>
          </p:spPr>
        </p:pic>
        <p:sp>
          <p:nvSpPr>
            <p:cNvPr id="16" name="矩形: 圓角 29">
              <a:extLst>
                <a:ext uri="{FF2B5EF4-FFF2-40B4-BE49-F238E27FC236}">
                  <a16:creationId xmlns:a16="http://schemas.microsoft.com/office/drawing/2014/main" xmlns="" id="{0D03DFC7-2DE1-D142-B8A0-7C72CE4ED8A1}"/>
                </a:ext>
              </a:extLst>
            </p:cNvPr>
            <p:cNvSpPr/>
            <p:nvPr/>
          </p:nvSpPr>
          <p:spPr>
            <a:xfrm>
              <a:off x="5250824" y="3192668"/>
              <a:ext cx="353340" cy="196646"/>
            </a:xfrm>
            <a:prstGeom prst="roundRect">
              <a:avLst>
                <a:gd name="adj"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7" name="文字方塊 16">
              <a:extLst>
                <a:ext uri="{FF2B5EF4-FFF2-40B4-BE49-F238E27FC236}">
                  <a16:creationId xmlns:a16="http://schemas.microsoft.com/office/drawing/2014/main" xmlns="" id="{CB8D67E6-CD12-C94E-9717-E14F57960008}"/>
                </a:ext>
              </a:extLst>
            </p:cNvPr>
            <p:cNvSpPr txBox="1"/>
            <p:nvPr/>
          </p:nvSpPr>
          <p:spPr>
            <a:xfrm>
              <a:off x="5175438" y="5524309"/>
              <a:ext cx="3533278" cy="400110"/>
            </a:xfrm>
            <a:prstGeom prst="rect">
              <a:avLst/>
            </a:prstGeom>
            <a:noFill/>
            <a:ln>
              <a:noFill/>
            </a:ln>
          </p:spPr>
          <p:txBody>
            <a:bodyPr wrap="square" rtlCol="0" anchor="ctr">
              <a:spAutoFit/>
            </a:bodyPr>
            <a:lstStyle/>
            <a:p>
              <a:pPr algn="ctr"/>
              <a:r>
                <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rPr>
                <a:t>▲</a:t>
              </a:r>
              <a:r>
                <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hlinkClick r:id="rId6"/>
                </a:rPr>
                <a:t>李永樂老師的頻道分析</a:t>
              </a:r>
              <a:endParaRPr lang="zh-TW" altLang="en-US" sz="2000" b="1" dirty="0">
                <a:solidFill>
                  <a:schemeClr val="bg1">
                    <a:lumMod val="50000"/>
                  </a:schemeClr>
                </a:solidFill>
                <a:latin typeface="Microsoft JhengHei" panose="020B0604030504040204" pitchFamily="34" charset="-120"/>
                <a:ea typeface="Microsoft JhengHei" panose="020B0604030504040204" pitchFamily="34" charset="-120"/>
              </a:endParaRPr>
            </a:p>
          </p:txBody>
        </p:sp>
      </p:grpSp>
      <p:sp>
        <p:nvSpPr>
          <p:cNvPr id="18" name="星形: 十六角 5">
            <a:extLst>
              <a:ext uri="{FF2B5EF4-FFF2-40B4-BE49-F238E27FC236}">
                <a16:creationId xmlns:a16="http://schemas.microsoft.com/office/drawing/2014/main" xmlns="" id="{95BBAD27-D186-654A-81E9-294856B21395}"/>
              </a:ext>
            </a:extLst>
          </p:cNvPr>
          <p:cNvSpPr/>
          <p:nvPr/>
        </p:nvSpPr>
        <p:spPr>
          <a:xfrm rot="20620672">
            <a:off x="7316447" y="2779067"/>
            <a:ext cx="4633126" cy="1828800"/>
          </a:xfrm>
          <a:prstGeom prst="star16">
            <a:avLst/>
          </a:prstGeom>
          <a:solidFill>
            <a:srgbClr val="C0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latin typeface="Microsoft JhengHei" panose="020B0604030504040204" pitchFamily="34" charset="-120"/>
                <a:ea typeface="Microsoft JhengHei" panose="020B0604030504040204" pitchFamily="34" charset="-120"/>
                <a:cs typeface="Microsoft Himalaya" pitchFamily="2" charset="0"/>
              </a:rPr>
              <a:t>李永樂老師較好</a:t>
            </a:r>
          </a:p>
        </p:txBody>
      </p:sp>
    </p:spTree>
    <p:extLst>
      <p:ext uri="{BB962C8B-B14F-4D97-AF65-F5344CB8AC3E}">
        <p14:creationId xmlns:p14="http://schemas.microsoft.com/office/powerpoint/2010/main" val="2648580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53" presetClass="entr" presetSubtype="16" fill="hold" grpId="1"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8" grpId="0" animBg="1"/>
      <p:bldP spid="1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直角三角形 2"/>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4" name="图片 5"/>
          <p:cNvPicPr>
            <a:picLocks noChangeAspect="1"/>
          </p:cNvPicPr>
          <p:nvPr/>
        </p:nvPicPr>
        <p:blipFill rotWithShape="1">
          <a:blip r:embed="rId2" cstate="screen"/>
          <a:srcRect/>
          <a:stretch>
            <a:fillRect/>
          </a:stretch>
        </p:blipFill>
        <p:spPr>
          <a:xfrm>
            <a:off x="4489796" y="0"/>
            <a:ext cx="7702204" cy="1508760"/>
          </a:xfrm>
          <a:prstGeom prst="rect">
            <a:avLst/>
          </a:prstGeom>
        </p:spPr>
      </p:pic>
      <p:sp>
        <p:nvSpPr>
          <p:cNvPr id="5" name="椭圆 6"/>
          <p:cNvSpPr/>
          <p:nvPr/>
        </p:nvSpPr>
        <p:spPr>
          <a:xfrm>
            <a:off x="4993964" y="2151402"/>
            <a:ext cx="1864408" cy="1864510"/>
          </a:xfrm>
          <a:prstGeom prst="ellipse">
            <a:avLst/>
          </a:prstGeom>
          <a:solidFill>
            <a:srgbClr val="067ABA"/>
          </a:solidFill>
          <a:ln>
            <a:solidFill>
              <a:srgbClr val="067AB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US" altLang="zh-TW" sz="4000" b="1" dirty="0">
                <a:latin typeface="微软雅黑" panose="020B0503020204020204" charset="-122"/>
                <a:ea typeface="微软雅黑" panose="020B0503020204020204" charset="-122"/>
              </a:rPr>
              <a:t>03</a:t>
            </a:r>
            <a:endParaRPr lang="zh-CN" altLang="en-US" sz="4000" b="1" dirty="0">
              <a:latin typeface="微软雅黑" panose="020B0503020204020204" charset="-122"/>
              <a:ea typeface="微软雅黑" panose="020B0503020204020204" charset="-122"/>
            </a:endParaRPr>
          </a:p>
        </p:txBody>
      </p:sp>
      <p:sp>
        <p:nvSpPr>
          <p:cNvPr id="6" name="矩形 5"/>
          <p:cNvSpPr/>
          <p:nvPr/>
        </p:nvSpPr>
        <p:spPr>
          <a:xfrm>
            <a:off x="5157457" y="4131063"/>
            <a:ext cx="1537422" cy="492443"/>
          </a:xfrm>
          <a:prstGeom prst="rect">
            <a:avLst/>
          </a:prstGeom>
        </p:spPr>
        <p:txBody>
          <a:bodyPr wrap="square" lIns="0" tIns="0" rIns="0" bIns="0">
            <a:spAutoFit/>
          </a:bodyPr>
          <a:lstStyle/>
          <a:p>
            <a:pPr lvl="0" algn="ctr"/>
            <a:r>
              <a:rPr lang="zh-TW" altLang="en-US" sz="3200" b="1" dirty="0">
                <a:solidFill>
                  <a:schemeClr val="bg1">
                    <a:lumMod val="50000"/>
                  </a:schemeClr>
                </a:solidFill>
                <a:latin typeface="微软雅黑" panose="020B0503020204020204" charset="-122"/>
                <a:ea typeface="微软雅黑" panose="020B0503020204020204" charset="-122"/>
              </a:rPr>
              <a:t>總結</a:t>
            </a:r>
            <a:endParaRPr lang="zh-CN" altLang="zh-CN" sz="3200" b="1" dirty="0">
              <a:solidFill>
                <a:schemeClr val="bg1">
                  <a:lumMod val="50000"/>
                </a:schemeClr>
              </a:solidFill>
              <a:latin typeface="微软雅黑" panose="020B0503020204020204" charset="-122"/>
              <a:ea typeface="微软雅黑" panose="020B0503020204020204" charset="-122"/>
            </a:endParaRPr>
          </a:p>
        </p:txBody>
      </p:sp>
      <p:sp>
        <p:nvSpPr>
          <p:cNvPr id="7" name="矩形 6">
            <a:extLst>
              <a:ext uri="{FF2B5EF4-FFF2-40B4-BE49-F238E27FC236}">
                <a16:creationId xmlns:a16="http://schemas.microsoft.com/office/drawing/2014/main" xmlns="" id="{135BCDAE-E07F-D14B-A4FB-EBB51D9EBD42}"/>
              </a:ext>
            </a:extLst>
          </p:cNvPr>
          <p:cNvSpPr/>
          <p:nvPr/>
        </p:nvSpPr>
        <p:spPr>
          <a:xfrm>
            <a:off x="5511077" y="4738658"/>
            <a:ext cx="2111319" cy="1231106"/>
          </a:xfrm>
          <a:prstGeom prst="rect">
            <a:avLst/>
          </a:prstGeom>
        </p:spPr>
        <p:txBody>
          <a:bodyPr wrap="square" lIns="0" tIns="0" rIns="0" bIns="0">
            <a:spAutoFit/>
          </a:bodyPr>
          <a:lstStyle/>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為何李永樂老師的觀看數較高</a:t>
            </a:r>
            <a:endParaRPr lang="en-US" altLang="zh-TW" sz="2000" dirty="0">
              <a:solidFill>
                <a:schemeClr val="bg1">
                  <a:lumMod val="50000"/>
                </a:schemeClr>
              </a:solidFill>
              <a:latin typeface="微软雅黑" panose="020B0503020204020204" charset="-122"/>
              <a:ea typeface="微软雅黑" panose="020B0503020204020204" charset="-122"/>
            </a:endParaRPr>
          </a:p>
          <a:p>
            <a:pPr marL="171450" lvl="0" indent="-171450">
              <a:buFont typeface="Arial" panose="020B0604020202020204" pitchFamily="34" charset="0"/>
              <a:buChar char="•"/>
            </a:pPr>
            <a:r>
              <a:rPr lang="zh-TW" altLang="en-US" sz="2000" dirty="0">
                <a:solidFill>
                  <a:schemeClr val="bg1">
                    <a:lumMod val="50000"/>
                  </a:schemeClr>
                </a:solidFill>
                <a:latin typeface="微软雅黑" panose="020B0503020204020204" charset="-122"/>
                <a:ea typeface="微软雅黑" panose="020B0503020204020204" charset="-122"/>
              </a:rPr>
              <a:t>兔肉菌可以如何進行調整</a:t>
            </a:r>
            <a:endParaRPr lang="en-US" altLang="zh-TW" sz="2000" dirty="0">
              <a:solidFill>
                <a:schemeClr val="bg1">
                  <a:lumMod val="50000"/>
                </a:schemeClr>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67906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xmlns="" id="{90623511-D7F9-1D4D-AA25-3FB87E3CA63E}"/>
              </a:ext>
            </a:extLst>
          </p:cNvPr>
          <p:cNvGrpSpPr/>
          <p:nvPr/>
        </p:nvGrpSpPr>
        <p:grpSpPr>
          <a:xfrm>
            <a:off x="0" y="3900488"/>
            <a:ext cx="12260435" cy="2957512"/>
            <a:chOff x="0" y="3900488"/>
            <a:chExt cx="12260435" cy="2957512"/>
          </a:xfrm>
        </p:grpSpPr>
        <p:sp>
          <p:nvSpPr>
            <p:cNvPr id="3" name="直角三角形 2"/>
            <p:cNvSpPr/>
            <p:nvPr/>
          </p:nvSpPr>
          <p:spPr>
            <a:xfrm flipH="1">
              <a:off x="3505199" y="5629274"/>
              <a:ext cx="8755236" cy="1228725"/>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4" name="直角三角形 3"/>
            <p:cNvSpPr/>
            <p:nvPr/>
          </p:nvSpPr>
          <p:spPr>
            <a:xfrm>
              <a:off x="0" y="3900488"/>
              <a:ext cx="8340898" cy="2957512"/>
            </a:xfrm>
            <a:prstGeom prst="rtTriangle">
              <a:avLst/>
            </a:prstGeom>
            <a:solidFill>
              <a:srgbClr val="DDE9E8">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grpSp>
      <p:grpSp>
        <p:nvGrpSpPr>
          <p:cNvPr id="5" name="组合 11"/>
          <p:cNvGrpSpPr/>
          <p:nvPr/>
        </p:nvGrpSpPr>
        <p:grpSpPr bwMode="auto">
          <a:xfrm>
            <a:off x="271253" y="514442"/>
            <a:ext cx="4286635" cy="813625"/>
            <a:chOff x="3886200" y="188686"/>
            <a:chExt cx="4699000" cy="979713"/>
          </a:xfrm>
        </p:grpSpPr>
        <p:sp>
          <p:nvSpPr>
            <p:cNvPr id="6" name="任意多边形 18"/>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b="1" dirty="0">
                <a:latin typeface="Microsoft JhengHei" panose="020B0604030504040204" pitchFamily="34" charset="-120"/>
                <a:ea typeface="Microsoft JhengHei" panose="020B0604030504040204" pitchFamily="34" charset="-120"/>
              </a:endParaRPr>
            </a:p>
          </p:txBody>
        </p:sp>
        <p:sp>
          <p:nvSpPr>
            <p:cNvPr id="7" name="任意多边形 20"/>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zh-TW" altLang="en-US" sz="2100" b="1" dirty="0">
                  <a:solidFill>
                    <a:schemeClr val="bg1"/>
                  </a:solidFill>
                  <a:latin typeface="Microsoft JhengHei" panose="020B0604030504040204" pitchFamily="34" charset="-120"/>
                  <a:ea typeface="Microsoft JhengHei" panose="020B0604030504040204" pitchFamily="34" charset="-120"/>
                </a:rPr>
                <a:t>   </a:t>
              </a:r>
              <a:r>
                <a:rPr lang="zh-TW" altLang="en-US" sz="2000" b="1" dirty="0">
                  <a:solidFill>
                    <a:schemeClr val="bg1"/>
                  </a:solidFill>
                  <a:latin typeface="Microsoft JhengHei" panose="020B0604030504040204" pitchFamily="34" charset="-120"/>
                  <a:ea typeface="Microsoft JhengHei" panose="020B0604030504040204" pitchFamily="34" charset="-120"/>
                </a:rPr>
                <a:t>為何李永樂老師的觀看數較高</a:t>
              </a:r>
              <a:endParaRPr lang="en-US" altLang="zh-TW" sz="2000" b="1" dirty="0">
                <a:solidFill>
                  <a:schemeClr val="bg1"/>
                </a:solidFill>
                <a:latin typeface="Microsoft JhengHei" panose="020B0604030504040204" pitchFamily="34" charset="-120"/>
                <a:ea typeface="Microsoft JhengHei" panose="020B0604030504040204" pitchFamily="34" charset="-120"/>
              </a:endParaRPr>
            </a:p>
          </p:txBody>
        </p:sp>
      </p:grpSp>
      <p:sp>
        <p:nvSpPr>
          <p:cNvPr id="8" name="矩形 7">
            <a:extLst>
              <a:ext uri="{FF2B5EF4-FFF2-40B4-BE49-F238E27FC236}">
                <a16:creationId xmlns:a16="http://schemas.microsoft.com/office/drawing/2014/main" xmlns="" id="{22CEE8B4-FC97-EA4A-B15E-8E9AE97F7CF8}"/>
              </a:ext>
            </a:extLst>
          </p:cNvPr>
          <p:cNvSpPr/>
          <p:nvPr/>
        </p:nvSpPr>
        <p:spPr>
          <a:xfrm>
            <a:off x="456621" y="1407060"/>
            <a:ext cx="5074935" cy="4616648"/>
          </a:xfrm>
          <a:prstGeom prst="rect">
            <a:avLst/>
          </a:prstGeom>
        </p:spPr>
        <p:txBody>
          <a:bodyPr wrap="square" lIns="0" tIns="0" rIns="0" bIns="0">
            <a:spAutoFit/>
          </a:bodyPr>
          <a:lstStyle/>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我認為李永樂老師的觀看數較高的原因是表現方式和影片的內容相輔相成所得到的結果</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而對於時事的科普讓李永樂老師的影片更容易出現在大家的首頁，因為你不一定會看遊戲實況，但一定會好奇時事的相關訊息。而李永樂老師的影片長度，也十分適合在吃飯的時候觀看，飯吃完了，影片也差不多吃完了。而李永樂老師的說話方式清晰有條理</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，讓我們在看他的影片時就像在上課一樣，受益良多，影片底下也有很人留言說因為年紀大，不適合去學校，都是看李永樂老師的影片吸收其他知識的</a:t>
            </a:r>
            <a:r>
              <a:rPr lang="zh-TW" altLang="en-US" sz="2000" dirty="0" smtClean="0">
                <a:solidFill>
                  <a:schemeClr val="bg1">
                    <a:lumMod val="50000"/>
                  </a:schemeClr>
                </a:solidFill>
                <a:latin typeface="Microsoft JhengHei" panose="020B0604030504040204" pitchFamily="34" charset="-120"/>
                <a:ea typeface="Microsoft JhengHei" panose="020B0604030504040204" pitchFamily="34" charset="-120"/>
              </a:rPr>
              <a:t>。</a:t>
            </a:r>
            <a:r>
              <a:rPr lang="zh-TW" altLang="en-US" sz="2000" dirty="0" smtClean="0">
                <a:solidFill>
                  <a:schemeClr val="bg1">
                    <a:lumMod val="50000"/>
                  </a:schemeClr>
                </a:solidFill>
                <a:latin typeface="Microsoft JhengHei" panose="020B0604030504040204" pitchFamily="34" charset="-120"/>
                <a:ea typeface="Microsoft JhengHei" panose="020B0604030504040204" pitchFamily="34" charset="-120"/>
              </a:rPr>
              <a:t>而李永樂老師更新影片的速度，讓觀眾不用等太久就有新影片可以看，也讓觀眾更願意支持李永樂老師的頻道。</a:t>
            </a:r>
            <a:endParaRPr lang="zh-TW" altLang="en-US" sz="2000" dirty="0">
              <a:solidFill>
                <a:schemeClr val="bg1">
                  <a:lumMod val="50000"/>
                </a:schemeClr>
              </a:solidFill>
              <a:latin typeface="Microsoft JhengHei" panose="020B0604030504040204" pitchFamily="34" charset="-120"/>
              <a:ea typeface="Microsoft JhengHei" panose="020B0604030504040204" pitchFamily="34" charset="-120"/>
            </a:endParaRPr>
          </a:p>
        </p:txBody>
      </p:sp>
      <p:grpSp>
        <p:nvGrpSpPr>
          <p:cNvPr id="9" name="组合 11">
            <a:extLst>
              <a:ext uri="{FF2B5EF4-FFF2-40B4-BE49-F238E27FC236}">
                <a16:creationId xmlns:a16="http://schemas.microsoft.com/office/drawing/2014/main" xmlns="" id="{6F1581EA-24FD-E74B-8AFD-D5EEE33F57E0}"/>
              </a:ext>
            </a:extLst>
          </p:cNvPr>
          <p:cNvGrpSpPr/>
          <p:nvPr/>
        </p:nvGrpSpPr>
        <p:grpSpPr bwMode="auto">
          <a:xfrm>
            <a:off x="6096000" y="514242"/>
            <a:ext cx="3523380" cy="735625"/>
            <a:chOff x="3886200" y="188686"/>
            <a:chExt cx="4699000" cy="979713"/>
          </a:xfrm>
        </p:grpSpPr>
        <p:sp>
          <p:nvSpPr>
            <p:cNvPr id="10" name="任意多边形 18">
              <a:extLst>
                <a:ext uri="{FF2B5EF4-FFF2-40B4-BE49-F238E27FC236}">
                  <a16:creationId xmlns:a16="http://schemas.microsoft.com/office/drawing/2014/main" xmlns="" id="{C7FBC3CA-0748-F34A-A3D5-8F6A44BD3AE0}"/>
                </a:ext>
              </a:extLst>
            </p:cNvPr>
            <p:cNvSpPr/>
            <p:nvPr/>
          </p:nvSpPr>
          <p:spPr>
            <a:xfrm>
              <a:off x="3886200" y="188686"/>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b="1" dirty="0">
                <a:latin typeface="Microsoft JhengHei" panose="020B0604030504040204" pitchFamily="34" charset="-120"/>
                <a:ea typeface="Microsoft JhengHei" panose="020B0604030504040204" pitchFamily="34" charset="-120"/>
              </a:endParaRPr>
            </a:p>
          </p:txBody>
        </p:sp>
        <p:sp>
          <p:nvSpPr>
            <p:cNvPr id="11" name="任意多边形 20">
              <a:extLst>
                <a:ext uri="{FF2B5EF4-FFF2-40B4-BE49-F238E27FC236}">
                  <a16:creationId xmlns:a16="http://schemas.microsoft.com/office/drawing/2014/main" xmlns="" id="{570E4E52-9A2F-784E-91B3-F79ED368959F}"/>
                </a:ext>
              </a:extLst>
            </p:cNvPr>
            <p:cNvSpPr/>
            <p:nvPr/>
          </p:nvSpPr>
          <p:spPr>
            <a:xfrm>
              <a:off x="4089400" y="283804"/>
              <a:ext cx="4495800" cy="884595"/>
            </a:xfrm>
            <a:custGeom>
              <a:avLst/>
              <a:gdLst>
                <a:gd name="connsiteX0" fmla="*/ 0 w 4495800"/>
                <a:gd name="connsiteY0" fmla="*/ 285750 h 1981200"/>
                <a:gd name="connsiteX1" fmla="*/ 419100 w 4495800"/>
                <a:gd name="connsiteY1" fmla="*/ 1866900 h 1981200"/>
                <a:gd name="connsiteX2" fmla="*/ 4114800 w 4495800"/>
                <a:gd name="connsiteY2" fmla="*/ 1981200 h 1981200"/>
                <a:gd name="connsiteX3" fmla="*/ 4495800 w 4495800"/>
                <a:gd name="connsiteY3" fmla="*/ 0 h 1981200"/>
                <a:gd name="connsiteX4" fmla="*/ 0 w 4495800"/>
                <a:gd name="connsiteY4" fmla="*/ 28575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1981200">
                  <a:moveTo>
                    <a:pt x="0" y="285750"/>
                  </a:moveTo>
                  <a:lnTo>
                    <a:pt x="419100" y="1866900"/>
                  </a:lnTo>
                  <a:lnTo>
                    <a:pt x="4114800" y="1981200"/>
                  </a:lnTo>
                  <a:lnTo>
                    <a:pt x="4495800" y="0"/>
                  </a:lnTo>
                  <a:lnTo>
                    <a:pt x="0" y="285750"/>
                  </a:lnTo>
                  <a:close/>
                </a:path>
              </a:pathLst>
            </a:custGeom>
            <a:solidFill>
              <a:schemeClr val="accent1">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sz="2000" b="1" dirty="0" smtClean="0">
                  <a:latin typeface="Microsoft JhengHei" panose="020B0604030504040204" pitchFamily="34" charset="-120"/>
                  <a:ea typeface="Microsoft JhengHei" panose="020B0604030504040204" pitchFamily="34" charset="-120"/>
                </a:rPr>
                <a:t>  兔</a:t>
              </a:r>
              <a:r>
                <a:rPr lang="zh-TW" altLang="en-US" sz="2000" b="1" dirty="0">
                  <a:latin typeface="Microsoft JhengHei" panose="020B0604030504040204" pitchFamily="34" charset="-120"/>
                  <a:ea typeface="Microsoft JhengHei" panose="020B0604030504040204" pitchFamily="34" charset="-120"/>
                </a:rPr>
                <a:t>肉菌可以如何進行調整</a:t>
              </a:r>
              <a:endParaRPr lang="zh-TW" altLang="en-US" sz="2000" b="1" dirty="0">
                <a:latin typeface="Microsoft JhengHei" panose="020B0604030504040204" pitchFamily="34" charset="-120"/>
                <a:ea typeface="Microsoft JhengHei" panose="020B0604030504040204" pitchFamily="34" charset="-120"/>
              </a:endParaRPr>
            </a:p>
          </p:txBody>
        </p:sp>
      </p:grpSp>
      <p:sp>
        <p:nvSpPr>
          <p:cNvPr id="12" name="矩形 11">
            <a:extLst>
              <a:ext uri="{FF2B5EF4-FFF2-40B4-BE49-F238E27FC236}">
                <a16:creationId xmlns:a16="http://schemas.microsoft.com/office/drawing/2014/main" xmlns="" id="{FCC99675-56AD-434E-A8FA-D9FA5EBBD71F}"/>
              </a:ext>
            </a:extLst>
          </p:cNvPr>
          <p:cNvSpPr/>
          <p:nvPr/>
        </p:nvSpPr>
        <p:spPr>
          <a:xfrm>
            <a:off x="6332463" y="1328067"/>
            <a:ext cx="5513634" cy="4924425"/>
          </a:xfrm>
          <a:prstGeom prst="rect">
            <a:avLst/>
          </a:prstGeom>
        </p:spPr>
        <p:txBody>
          <a:bodyPr wrap="square" lIns="0" tIns="0" rIns="0" bIns="0">
            <a:spAutoFit/>
          </a:bodyPr>
          <a:lstStyle/>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我認為雖然兔肉菌的表現方式比較有趣，但是沒有和內容達到相輔相成的效果，有些轉場過於急促，讓人來不及看清改圖片所要傳達的訊息。而手上的手毛也讓人無法專心在影片的內容上。因此我認為兔肉菌如果可以改善以下幾點，觀眾的觀影體驗應該會有所上升。</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a:t>
            </a:r>
            <a:r>
              <a:rPr lang="en-US" altLang="zh-TW" sz="2000" dirty="0">
                <a:solidFill>
                  <a:schemeClr val="bg1">
                    <a:lumMod val="50000"/>
                  </a:schemeClr>
                </a:solidFill>
                <a:latin typeface="Microsoft JhengHei" panose="020B0604030504040204" pitchFamily="34" charset="-120"/>
                <a:ea typeface="Microsoft JhengHei" panose="020B0604030504040204" pitchFamily="34" charset="-120"/>
              </a:rPr>
              <a:t>1-</a:t>
            </a:r>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手毛問題：</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我認為兔肉菌可以把手毛剃掉或是用電繪</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版作畫，讓觀眾集中注意力在圖片上</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a:t>
            </a:r>
            <a:r>
              <a:rPr lang="en-US" altLang="zh-TW" sz="2000" dirty="0">
                <a:solidFill>
                  <a:schemeClr val="bg1">
                    <a:lumMod val="50000"/>
                  </a:schemeClr>
                </a:solidFill>
                <a:latin typeface="Microsoft JhengHei" panose="020B0604030504040204" pitchFamily="34" charset="-120"/>
                <a:ea typeface="Microsoft JhengHei" panose="020B0604030504040204" pitchFamily="34" charset="-120"/>
              </a:rPr>
              <a:t>2-</a:t>
            </a:r>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轉場問題：</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我認為兔肉菌可以在把相關的資料都畫在同</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一張紙上，不一定要一句話就配一張圖片，</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讓觀眾有更多的時間吸收資訊</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a:t>
            </a:r>
            <a:r>
              <a:rPr lang="en-US" altLang="zh-TW" sz="2000" dirty="0">
                <a:solidFill>
                  <a:schemeClr val="bg1">
                    <a:lumMod val="50000"/>
                  </a:schemeClr>
                </a:solidFill>
                <a:latin typeface="Microsoft JhengHei" panose="020B0604030504040204" pitchFamily="34" charset="-120"/>
                <a:ea typeface="Microsoft JhengHei" panose="020B0604030504040204" pitchFamily="34" charset="-120"/>
              </a:rPr>
              <a:t>3-</a:t>
            </a:r>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咬字問題：</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我認為兔肉菌可以多練習將話講得更清楚一</a:t>
            </a:r>
          </a:p>
          <a:p>
            <a:r>
              <a:rPr lang="zh-TW" altLang="en-US" sz="2000" dirty="0">
                <a:solidFill>
                  <a:schemeClr val="bg1">
                    <a:lumMod val="50000"/>
                  </a:schemeClr>
                </a:solidFill>
                <a:latin typeface="Microsoft JhengHei" panose="020B0604030504040204" pitchFamily="34" charset="-120"/>
                <a:ea typeface="Microsoft JhengHei" panose="020B0604030504040204" pitchFamily="34" charset="-120"/>
              </a:rPr>
              <a:t>      些，讓觀眾有耐心繼續看下去</a:t>
            </a:r>
          </a:p>
        </p:txBody>
      </p:sp>
    </p:spTree>
    <p:extLst>
      <p:ext uri="{BB962C8B-B14F-4D97-AF65-F5344CB8AC3E}">
        <p14:creationId xmlns:p14="http://schemas.microsoft.com/office/powerpoint/2010/main" val="363322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1314</Words>
  <Application>Microsoft Office PowerPoint</Application>
  <PresentationFormat>寬螢幕</PresentationFormat>
  <Paragraphs>105</Paragraphs>
  <Slides>10</Slides>
  <Notes>1</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10</vt:i4>
      </vt:variant>
    </vt:vector>
  </HeadingPairs>
  <TitlesOfParts>
    <vt:vector size="21" baseType="lpstr">
      <vt:lpstr>Microsoft YaHei</vt:lpstr>
      <vt:lpstr>Microsoft YaHei</vt:lpstr>
      <vt:lpstr>Roboto</vt:lpstr>
      <vt:lpstr>宋体</vt:lpstr>
      <vt:lpstr>Microsoft JhengHei</vt:lpstr>
      <vt:lpstr>新細明體</vt:lpstr>
      <vt:lpstr>Arial</vt:lpstr>
      <vt:lpstr>Calibri</vt:lpstr>
      <vt:lpstr>Calibri Light</vt:lpstr>
      <vt:lpstr>Microsoft Himalaya</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cp:revision>
  <dcterms:created xsi:type="dcterms:W3CDTF">2020-11-11T15:14:05Z</dcterms:created>
  <dcterms:modified xsi:type="dcterms:W3CDTF">2020-11-11T15:21:23Z</dcterms:modified>
</cp:coreProperties>
</file>