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19"/>
  </p:notesMasterIdLst>
  <p:sldIdLst>
    <p:sldId id="321" r:id="rId2"/>
    <p:sldId id="292" r:id="rId3"/>
    <p:sldId id="309" r:id="rId4"/>
    <p:sldId id="334" r:id="rId5"/>
    <p:sldId id="335" r:id="rId6"/>
    <p:sldId id="343" r:id="rId7"/>
    <p:sldId id="337" r:id="rId8"/>
    <p:sldId id="338" r:id="rId9"/>
    <p:sldId id="339" r:id="rId10"/>
    <p:sldId id="340" r:id="rId11"/>
    <p:sldId id="341" r:id="rId12"/>
    <p:sldId id="342" r:id="rId13"/>
    <p:sldId id="345" r:id="rId14"/>
    <p:sldId id="354" r:id="rId15"/>
    <p:sldId id="348" r:id="rId16"/>
    <p:sldId id="350" r:id="rId17"/>
    <p:sldId id="329" r:id="rId1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BD23"/>
    <a:srgbClr val="EC7690"/>
    <a:srgbClr val="EB5F52"/>
    <a:srgbClr val="78A82C"/>
    <a:srgbClr val="E99000"/>
    <a:srgbClr val="7E822E"/>
    <a:srgbClr val="82582D"/>
    <a:srgbClr val="534C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 snapToGrid="0">
      <p:cViewPr varScale="1">
        <p:scale>
          <a:sx n="70" d="100"/>
          <a:sy n="70" d="100"/>
        </p:scale>
        <p:origin x="21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E62B7-427F-430A-BC33-B6E8DFC8F125}" type="datetimeFigureOut">
              <a:rPr lang="zh-CN" altLang="en-US" smtClean="0"/>
              <a:t>2020/11/27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C6C18-3BE3-4EFD-B8FF-E0B42C8D78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0311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C6C18-3BE3-4EFD-B8FF-E0B42C8D786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6746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C6C18-3BE3-4EFD-B8FF-E0B42C8D786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3910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C6C18-3BE3-4EFD-B8FF-E0B42C8D786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3159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C6C18-3BE3-4EFD-B8FF-E0B42C8D786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3910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C6C18-3BE3-4EFD-B8FF-E0B42C8D786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3910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C6C18-3BE3-4EFD-B8FF-E0B42C8D786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3910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C6C18-3BE3-4EFD-B8FF-E0B42C8D786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3910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C6C18-3BE3-4EFD-B8FF-E0B42C8D786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3910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C6C18-3BE3-4EFD-B8FF-E0B42C8D786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3910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549DC-145A-48E3-8820-7AEA38590D71}" type="datetimeFigureOut">
              <a:rPr lang="en-US" altLang="zh-CN"/>
              <a:pPr>
                <a:defRPr/>
              </a:pPr>
              <a:t>11/27/2020</a:t>
            </a:fld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A9A59-8398-4EA9-B41B-568D73B0B0A8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22340693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128571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AC5B2-8B0A-4E0F-BE75-5D45C1715FDC}" type="datetimeFigureOut">
              <a:rPr lang="en-US" altLang="zh-CN"/>
              <a:pPr>
                <a:defRPr/>
              </a:pPr>
              <a:t>11/27/2020</a:t>
            </a:fld>
            <a:endParaRPr lang="en-US" altLang="zh-CN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DEC7A-0906-4872-886A-8BB188BC3CD3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26523710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28725-9E40-4C44-BE2E-543B2A128477}" type="datetimeFigureOut">
              <a:rPr lang="en-US" altLang="zh-CN"/>
              <a:pPr>
                <a:defRPr/>
              </a:pPr>
              <a:t>11/27/2020</a:t>
            </a:fld>
            <a:endParaRPr lang="en-US" altLang="zh-CN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760E8-7DB7-4A56-890A-B6554DDFEB9A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13165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58689-AE7D-409C-BCBE-E4D42CC17C47}" type="datetimeFigureOut">
              <a:rPr lang="en-US" altLang="zh-CN"/>
              <a:pPr>
                <a:defRPr/>
              </a:pPr>
              <a:t>11/27/2020</a:t>
            </a:fld>
            <a:endParaRPr lang="en-US" altLang="zh-CN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3900A-B209-434A-97E9-3FCBA492A4B0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50691684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3F519-C000-4774-AAD6-7B6DD2CB30ED}" type="datetimeFigureOut">
              <a:rPr lang="en-US" altLang="zh-CN"/>
              <a:pPr>
                <a:defRPr/>
              </a:pPr>
              <a:t>11/27/2020</a:t>
            </a:fld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39709-B0DB-4B07-906A-1DC512EDA07C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1734379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1FFD9-0D9B-4299-8B0D-8E42C23C5A5A}" type="datetimeFigureOut">
              <a:rPr lang="en-US" altLang="zh-CN"/>
              <a:pPr>
                <a:defRPr/>
              </a:pPr>
              <a:t>11/27/2020</a:t>
            </a:fld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5CC31E-C0F4-4B0C-8879-9A025D8D729B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64289500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819024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3091937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1249964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62546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065F3-F134-453B-944C-DF79CA4D3D63}" type="datetimeFigureOut">
              <a:rPr lang="en-US" altLang="zh-CN"/>
              <a:pPr>
                <a:defRPr/>
              </a:pPr>
              <a:t>11/27/2020</a:t>
            </a:fld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E168A-72C4-48A4-90E5-A8F6786B7701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66823606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273753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99336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5C3CA-14BA-40A5-B35E-FDA4951B9F41}" type="datetimeFigureOut">
              <a:rPr lang="en-US" altLang="zh-CN"/>
              <a:pPr>
                <a:defRPr/>
              </a:pPr>
              <a:t>11/27/2020</a:t>
            </a:fld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9944F-149A-4A29-9253-B9441D2CC03B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5421070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26272-EBCD-41A3-8A8D-04C2AB22D04F}" type="datetimeFigureOut">
              <a:rPr lang="en-US" altLang="zh-CN"/>
              <a:pPr>
                <a:defRPr/>
              </a:pPr>
              <a:t>11/27/2020</a:t>
            </a:fld>
            <a:endParaRPr lang="en-US" altLang="zh-CN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AB02EE-7F45-42ED-A409-05A75AD89AD6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4355987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31452-D546-45D2-824A-D9E220C2402E}" type="datetimeFigureOut">
              <a:rPr lang="en-US" altLang="zh-CN"/>
              <a:pPr>
                <a:defRPr/>
              </a:pPr>
              <a:t>11/27/2020</a:t>
            </a:fld>
            <a:endParaRPr lang="en-US" altLang="zh-CN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9E82B-E174-48FE-98A9-2980E8101C99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100681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9A72E-A833-4934-882D-5DB515E9E634}" type="datetimeFigureOut">
              <a:rPr lang="en-US" altLang="zh-CN"/>
              <a:pPr>
                <a:defRPr/>
              </a:pPr>
              <a:t>11/27/2020</a:t>
            </a:fld>
            <a:endParaRPr lang="en-US" altLang="zh-CN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3E724-7E4D-406B-9B4E-2E20BA972793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7796307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7D717-DEF6-4A9D-B91C-BC3B02BB24DA}" type="datetimeFigureOut">
              <a:rPr lang="en-US" altLang="zh-CN"/>
              <a:pPr>
                <a:defRPr/>
              </a:pPr>
              <a:t>11/27/2020</a:t>
            </a:fld>
            <a:endParaRPr lang="en-US" altLang="zh-CN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DD4326-8546-4DEE-A6F6-A7613CBE8560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9011350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85C1F-7C5B-4115-8E36-C6AEE821E624}" type="datetimeFigureOut">
              <a:rPr lang="en-US" altLang="zh-CN"/>
              <a:pPr>
                <a:defRPr/>
              </a:pPr>
              <a:t>11/27/2020</a:t>
            </a:fld>
            <a:endParaRPr lang="en-US" altLang="zh-CN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38F34-1465-4A12-8461-A58D44FF4FB8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096027622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A94D0-183D-4817-BB18-2C1364C514EA}" type="datetimeFigureOut">
              <a:rPr lang="en-US" altLang="zh-CN"/>
              <a:pPr>
                <a:defRPr/>
              </a:pPr>
              <a:t>11/27/2020</a:t>
            </a:fld>
            <a:endParaRPr lang="en-US" altLang="zh-CN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5A17D-5EFE-475B-9870-FF21671C3220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8345708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538DC3-5EBD-485A-8EFB-4D95C75AD3FD}" type="datetimeFigureOut">
              <a:rPr lang="en-US" altLang="zh-CN"/>
              <a:pPr>
                <a:defRPr/>
              </a:pPr>
              <a:t>11/27/2020</a:t>
            </a:fld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FB41F2E-797C-4890-B246-4F63233B012A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8" r:id="rId7"/>
    <p:sldLayoutId id="2147484039" r:id="rId8"/>
    <p:sldLayoutId id="2147484040" r:id="rId9"/>
    <p:sldLayoutId id="2147484041" r:id="rId10"/>
    <p:sldLayoutId id="2147484033" r:id="rId11"/>
    <p:sldLayoutId id="2147484034" r:id="rId12"/>
    <p:sldLayoutId id="2147484035" r:id="rId13"/>
    <p:sldLayoutId id="2147484036" r:id="rId14"/>
    <p:sldLayoutId id="2147484037" r:id="rId15"/>
    <p:sldLayoutId id="2147484042" r:id="rId16"/>
    <p:sldLayoutId id="2147484043" r:id="rId17"/>
    <p:sldLayoutId id="2147484044" r:id="rId18"/>
    <p:sldLayoutId id="2147484045" r:id="rId19"/>
    <p:sldLayoutId id="2147484046" r:id="rId20"/>
    <p:sldLayoutId id="2147484047" r:id="rId21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125788" y="2733675"/>
            <a:ext cx="5775325" cy="747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4300" b="1" kern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數學教學案例</a:t>
            </a:r>
            <a:endParaRPr lang="en-US" altLang="zh-CN" sz="4300" b="1" kern="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2" name="矩形 10"/>
          <p:cNvSpPr>
            <a:spLocks noChangeArrowheads="1"/>
          </p:cNvSpPr>
          <p:nvPr/>
        </p:nvSpPr>
        <p:spPr bwMode="auto">
          <a:xfrm>
            <a:off x="3529013" y="4094163"/>
            <a:ext cx="5146675" cy="45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dirty="0">
                <a:latin typeface="微软雅黑" pitchFamily="34" charset="-122"/>
                <a:ea typeface="微软雅黑" pitchFamily="34" charset="-122"/>
              </a:rPr>
              <a:t>認識各種三角形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3654425" y="4070350"/>
            <a:ext cx="4657725" cy="238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4337050" y="3394075"/>
            <a:ext cx="3529013" cy="747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kern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幾何篇</a:t>
            </a:r>
            <a:endParaRPr lang="en-US" altLang="zh-CN" sz="2400" kern="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660011" y="6132589"/>
            <a:ext cx="3529013" cy="747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kern="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U10711017</a:t>
            </a:r>
            <a:r>
              <a:rPr lang="zh-TW" altLang="en-US" sz="2400" kern="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伍潔瑜</a:t>
            </a:r>
            <a:endParaRPr lang="en-US" altLang="zh-TW" sz="2400" kern="1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/>
          </p:cNvSpPr>
          <p:nvPr/>
        </p:nvSpPr>
        <p:spPr bwMode="auto">
          <a:xfrm>
            <a:off x="280736" y="327054"/>
            <a:ext cx="5205663" cy="6953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 anchor="ctr"/>
          <a:lstStyle/>
          <a:p>
            <a:pPr eaLnBrk="1"/>
            <a:r>
              <a:rPr lang="zh-TW" altLang="en-US" sz="48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微软雅黑" pitchFamily="34" charset="-122"/>
              </a:rPr>
              <a:t>活動內容</a:t>
            </a:r>
            <a:endParaRPr lang="zh-CN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itchFamily="34" charset="0"/>
              <a:sym typeface="Calibri" pitchFamily="34" charset="0"/>
            </a:endParaRPr>
          </a:p>
        </p:txBody>
      </p:sp>
      <p:sp>
        <p:nvSpPr>
          <p:cNvPr id="17411" name="AutoShape 2"/>
          <p:cNvSpPr>
            <a:spLocks/>
          </p:cNvSpPr>
          <p:nvPr/>
        </p:nvSpPr>
        <p:spPr bwMode="auto">
          <a:xfrm>
            <a:off x="280735" y="1294634"/>
            <a:ext cx="9378654" cy="321386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 anchor="ctr"/>
          <a:lstStyle/>
          <a:p>
            <a:pPr eaLnBrk="1"/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每人發</a:t>
            </a:r>
            <a:r>
              <a:rPr lang="en-US" altLang="zh-TW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1</a:t>
            </a:r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包扣條（橘色</a:t>
            </a:r>
            <a:r>
              <a:rPr lang="en-US" altLang="zh-TW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5</a:t>
            </a:r>
            <a:r>
              <a:rPr lang="zh-TW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公分</a:t>
            </a:r>
            <a:r>
              <a:rPr lang="zh-TW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zh-TW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紫色</a:t>
            </a:r>
            <a:r>
              <a:rPr lang="en-US" altLang="zh-TW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7.07</a:t>
            </a:r>
            <a:r>
              <a:rPr lang="zh-TW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公分</a:t>
            </a:r>
            <a:r>
              <a:rPr lang="zh-TW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zh-TW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綠色</a:t>
            </a:r>
            <a:r>
              <a:rPr lang="en-US" altLang="zh-TW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8.66</a:t>
            </a:r>
            <a:r>
              <a:rPr lang="zh-TW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公分</a:t>
            </a:r>
            <a:r>
              <a:rPr lang="zh-TW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zh-TW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黃色</a:t>
            </a:r>
            <a:endParaRPr lang="en-US" altLang="zh-TW" sz="2400" dirty="0" smtClean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itchFamily="34" charset="0"/>
              <a:sym typeface="Calibri" pitchFamily="34" charset="0"/>
            </a:endParaRPr>
          </a:p>
          <a:p>
            <a:pPr eaLnBrk="1"/>
            <a:r>
              <a:rPr lang="en-US" altLang="zh-TW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10</a:t>
            </a:r>
            <a:r>
              <a:rPr lang="zh-TW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公分</a:t>
            </a:r>
            <a:r>
              <a:rPr lang="zh-TW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zh-TW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藍色</a:t>
            </a:r>
            <a:r>
              <a:rPr lang="en-US" altLang="zh-TW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12.24</a:t>
            </a:r>
            <a:r>
              <a:rPr lang="zh-TW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公分紅色</a:t>
            </a:r>
            <a:r>
              <a:rPr lang="en-US" altLang="zh-TW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14.14</a:t>
            </a:r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公分</a:t>
            </a:r>
            <a:r>
              <a:rPr lang="zh-TW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）</a:t>
            </a:r>
            <a:endParaRPr lang="zh-TW" altLang="en-US" sz="24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itchFamily="34" charset="0"/>
              <a:sym typeface="Calibri" pitchFamily="34" charset="0"/>
            </a:endParaRPr>
          </a:p>
          <a:p>
            <a:pPr eaLnBrk="1"/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  </a:t>
            </a:r>
            <a:r>
              <a:rPr lang="en-US" altLang="zh-TW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1-</a:t>
            </a:r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 將</a:t>
            </a:r>
            <a:r>
              <a:rPr lang="en-US" altLang="zh-TW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4</a:t>
            </a:r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～</a:t>
            </a:r>
            <a:r>
              <a:rPr lang="en-US" altLang="zh-TW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6</a:t>
            </a:r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人分成一組，每人用扣條做出</a:t>
            </a:r>
            <a:r>
              <a:rPr lang="en-US" altLang="zh-TW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2</a:t>
            </a:r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個不同的三角形（每</a:t>
            </a:r>
            <a:r>
              <a:rPr lang="zh-TW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組</a:t>
            </a:r>
            <a:endParaRPr lang="zh-TW" altLang="en-US" sz="24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itchFamily="34" charset="0"/>
              <a:sym typeface="Calibri" pitchFamily="34" charset="0"/>
            </a:endParaRPr>
          </a:p>
          <a:p>
            <a:pPr eaLnBrk="1"/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       </a:t>
            </a:r>
            <a:r>
              <a:rPr lang="zh-TW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會有</a:t>
            </a:r>
            <a:r>
              <a:rPr lang="en-US" altLang="zh-TW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8</a:t>
            </a:r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～</a:t>
            </a:r>
            <a:r>
              <a:rPr lang="en-US" altLang="zh-TW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12</a:t>
            </a:r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個三角形）</a:t>
            </a:r>
          </a:p>
          <a:p>
            <a:pPr eaLnBrk="1"/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  </a:t>
            </a:r>
            <a:r>
              <a:rPr lang="en-US" altLang="zh-TW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2-</a:t>
            </a:r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 討論怎麼將這些三角形分類</a:t>
            </a:r>
          </a:p>
          <a:p>
            <a:pPr eaLnBrk="1"/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  </a:t>
            </a:r>
            <a:r>
              <a:rPr lang="en-US" altLang="zh-TW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3-</a:t>
            </a:r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 把分類的結果記下來，三角形貼在白紙上，並寫出分類的</a:t>
            </a:r>
            <a:r>
              <a:rPr lang="zh-TW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理由</a:t>
            </a:r>
            <a:endParaRPr lang="zh-TW" altLang="en-US" sz="24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itchFamily="34" charset="0"/>
              <a:sym typeface="Calibri" pitchFamily="34" charset="0"/>
            </a:endParaRPr>
          </a:p>
          <a:p>
            <a:pPr eaLnBrk="1"/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     （</a:t>
            </a:r>
            <a:r>
              <a:rPr lang="en-US" altLang="zh-TW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1</a:t>
            </a:r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）說說看，你們是怎麼去分類的？</a:t>
            </a:r>
          </a:p>
          <a:p>
            <a:pPr eaLnBrk="1"/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     （</a:t>
            </a:r>
            <a:r>
              <a:rPr lang="en-US" altLang="zh-TW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2</a:t>
            </a:r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）你們會</a:t>
            </a:r>
            <a:r>
              <a:rPr lang="zh-TW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怎麼幫</a:t>
            </a:r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同一類的三角形命名呢？</a:t>
            </a:r>
          </a:p>
          <a:p>
            <a:pPr eaLnBrk="1"/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     （</a:t>
            </a:r>
            <a:r>
              <a:rPr lang="en-US" altLang="zh-TW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3</a:t>
            </a:r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）比一比，各組分類的條件有什麼不同？</a:t>
            </a:r>
            <a:endParaRPr lang="zh-CN" sz="24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itchFamily="34" charset="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4030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/>
          </p:cNvSpPr>
          <p:nvPr/>
        </p:nvSpPr>
        <p:spPr bwMode="auto">
          <a:xfrm>
            <a:off x="280736" y="327054"/>
            <a:ext cx="5205663" cy="6953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 anchor="ctr"/>
          <a:lstStyle/>
          <a:p>
            <a:pPr eaLnBrk="1"/>
            <a:r>
              <a:rPr lang="zh-TW" altLang="en-US" sz="48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微软雅黑" pitchFamily="34" charset="-122"/>
              </a:rPr>
              <a:t>討論結果</a:t>
            </a:r>
            <a:endParaRPr lang="zh-CN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itchFamily="34" charset="0"/>
              <a:sym typeface="Calibri" pitchFamily="34" charset="0"/>
            </a:endParaRPr>
          </a:p>
        </p:txBody>
      </p:sp>
      <p:pic>
        <p:nvPicPr>
          <p:cNvPr id="3" name="圖片 1">
            <a:extLst>
              <a:ext uri="{FF2B5EF4-FFF2-40B4-BE49-F238E27FC236}">
                <a16:creationId xmlns="" xmlns:a16="http://schemas.microsoft.com/office/drawing/2014/main" id="{A2824A44-96F3-344B-A202-1FAAEDC53E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589220" y="1294635"/>
            <a:ext cx="5794356" cy="4769631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7" name="群組 1">
            <a:extLst>
              <a:ext uri="{FF2B5EF4-FFF2-40B4-BE49-F238E27FC236}">
                <a16:creationId xmlns="" xmlns:a16="http://schemas.microsoft.com/office/drawing/2014/main" id="{A2DE7B72-D900-8E44-8377-C7F2259C9AAF}"/>
              </a:ext>
            </a:extLst>
          </p:cNvPr>
          <p:cNvGrpSpPr/>
          <p:nvPr/>
        </p:nvGrpSpPr>
        <p:grpSpPr>
          <a:xfrm rot="19887674">
            <a:off x="6295264" y="3910386"/>
            <a:ext cx="4539638" cy="1986968"/>
            <a:chOff x="6303731" y="3430561"/>
            <a:chExt cx="4539638" cy="1986968"/>
          </a:xfrm>
        </p:grpSpPr>
        <p:sp>
          <p:nvSpPr>
            <p:cNvPr id="5" name="星形: 十六角 1">
              <a:extLst>
                <a:ext uri="{FF2B5EF4-FFF2-40B4-BE49-F238E27FC236}">
                  <a16:creationId xmlns="" xmlns:a16="http://schemas.microsoft.com/office/drawing/2014/main" id="{07DB5F44-13BF-7544-951F-C2AE52F7C228}"/>
                </a:ext>
              </a:extLst>
            </p:cNvPr>
            <p:cNvSpPr/>
            <p:nvPr/>
          </p:nvSpPr>
          <p:spPr>
            <a:xfrm>
              <a:off x="6303731" y="3430561"/>
              <a:ext cx="4539638" cy="1986968"/>
            </a:xfrm>
            <a:prstGeom prst="star16">
              <a:avLst/>
            </a:prstGeom>
            <a:solidFill>
              <a:srgbClr val="EB5F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6" name="AutoShape 2">
              <a:extLst>
                <a:ext uri="{FF2B5EF4-FFF2-40B4-BE49-F238E27FC236}">
                  <a16:creationId xmlns="" xmlns:a16="http://schemas.microsoft.com/office/drawing/2014/main" id="{3ED060FD-0F6B-4E4A-8808-3D724DB28698}"/>
                </a:ext>
              </a:extLst>
            </p:cNvPr>
            <p:cNvSpPr txBox="1"/>
            <p:nvPr/>
          </p:nvSpPr>
          <p:spPr>
            <a:xfrm>
              <a:off x="7382288" y="3962380"/>
              <a:ext cx="238252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TW" altLang="en-US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扣條教具較適合用於邊的分類，角的分類用三角形圖卡較恰當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79389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/>
          </p:cNvSpPr>
          <p:nvPr/>
        </p:nvSpPr>
        <p:spPr bwMode="auto">
          <a:xfrm>
            <a:off x="280736" y="327054"/>
            <a:ext cx="5205663" cy="6953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 anchor="ctr"/>
          <a:lstStyle/>
          <a:p>
            <a:pPr eaLnBrk="1"/>
            <a:r>
              <a:rPr lang="zh-TW" altLang="en-US" sz="48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微软雅黑" pitchFamily="34" charset="-122"/>
              </a:rPr>
              <a:t>師生對話一</a:t>
            </a:r>
            <a:endParaRPr lang="zh-CN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itchFamily="34" charset="0"/>
              <a:sym typeface="Calibri" pitchFamily="34" charset="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="" xmlns:a16="http://schemas.microsoft.com/office/drawing/2014/main" id="{451DAAC1-A46F-F640-8D5C-4A75E15CC6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804148" y="1726015"/>
            <a:ext cx="3821373" cy="39742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411" name="AutoShape 2"/>
          <p:cNvSpPr>
            <a:spLocks/>
          </p:cNvSpPr>
          <p:nvPr/>
        </p:nvSpPr>
        <p:spPr bwMode="auto">
          <a:xfrm>
            <a:off x="280735" y="1294633"/>
            <a:ext cx="9027037" cy="4405609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 anchor="ctr"/>
          <a:lstStyle/>
          <a:p>
            <a:pPr eaLnBrk="1"/>
            <a:r>
              <a:rPr lang="zh-TW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學生：</a:t>
            </a:r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我們第一組分成三類，第一類是等腰三角形，</a:t>
            </a:r>
          </a:p>
          <a:p>
            <a:pPr eaLnBrk="1"/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          </a:t>
            </a:r>
            <a:r>
              <a:rPr lang="zh-TW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第二</a:t>
            </a:r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類是正三角形，第三類是直角三角形</a:t>
            </a:r>
          </a:p>
          <a:p>
            <a:pPr eaLnBrk="1"/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老師：請問你們是以什麼方式去分類？</a:t>
            </a:r>
          </a:p>
          <a:p>
            <a:pPr eaLnBrk="1"/>
            <a:r>
              <a:rPr lang="zh-TW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學生：</a:t>
            </a:r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等腰三角形有兩個邊一樣長，有一個邊不同；</a:t>
            </a:r>
          </a:p>
          <a:p>
            <a:pPr eaLnBrk="1"/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          </a:t>
            </a:r>
            <a:r>
              <a:rPr lang="zh-TW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正三角形</a:t>
            </a:r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是三個邊都</a:t>
            </a:r>
            <a:r>
              <a:rPr lang="zh-TW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一樣</a:t>
            </a:r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長</a:t>
            </a:r>
            <a:r>
              <a:rPr lang="zh-TW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；</a:t>
            </a:r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而直角三角形它</a:t>
            </a:r>
          </a:p>
          <a:p>
            <a:pPr eaLnBrk="1"/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         </a:t>
            </a:r>
            <a:r>
              <a:rPr lang="zh-TW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 是</a:t>
            </a:r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有一個直角</a:t>
            </a:r>
          </a:p>
          <a:p>
            <a:pPr eaLnBrk="1"/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老師：你的等腰三角形跟正三角形是從三角形的什麼</a:t>
            </a:r>
          </a:p>
          <a:p>
            <a:pPr eaLnBrk="1"/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          </a:t>
            </a:r>
            <a:r>
              <a:rPr lang="zh-TW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條件</a:t>
            </a:r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去做分類的？</a:t>
            </a:r>
          </a:p>
          <a:p>
            <a:pPr eaLnBrk="1"/>
            <a:r>
              <a:rPr lang="zh-TW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學生：</a:t>
            </a:r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邊長</a:t>
            </a:r>
          </a:p>
          <a:p>
            <a:pPr eaLnBrk="1"/>
            <a:r>
              <a:rPr lang="zh-CN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老師</a:t>
            </a:r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：</a:t>
            </a:r>
            <a:r>
              <a:rPr lang="zh-CN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等腰三角形跟正三角形看的是三角形的邊長</a:t>
            </a:r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，</a:t>
            </a:r>
          </a:p>
          <a:p>
            <a:pPr eaLnBrk="1"/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         </a:t>
            </a:r>
            <a:r>
              <a:rPr lang="zh-TW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 </a:t>
            </a:r>
            <a:r>
              <a:rPr lang="zh-CN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可是</a:t>
            </a:r>
            <a:r>
              <a:rPr lang="zh-CN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這個直角三角形看的是三角形的角度</a:t>
            </a:r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，</a:t>
            </a:r>
            <a:r>
              <a:rPr lang="zh-CN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為</a:t>
            </a:r>
            <a:endParaRPr lang="zh-TW" altLang="en-US" sz="24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itchFamily="34" charset="0"/>
              <a:sym typeface="Calibri" pitchFamily="34" charset="0"/>
            </a:endParaRPr>
          </a:p>
          <a:p>
            <a:pPr eaLnBrk="1"/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         </a:t>
            </a:r>
            <a:r>
              <a:rPr lang="zh-TW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 </a:t>
            </a:r>
            <a:r>
              <a:rPr lang="zh-CN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什麼</a:t>
            </a:r>
            <a:r>
              <a:rPr lang="zh-CN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直角三角形不用邊長去幫它做分類？</a:t>
            </a:r>
            <a:endParaRPr lang="zh-TW" altLang="en-US" sz="24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itchFamily="34" charset="0"/>
              <a:sym typeface="Calibri" pitchFamily="34" charset="0"/>
            </a:endParaRPr>
          </a:p>
        </p:txBody>
      </p:sp>
      <p:sp>
        <p:nvSpPr>
          <p:cNvPr id="6" name="AutoShape 3">
            <a:extLst>
              <a:ext uri="{FF2B5EF4-FFF2-40B4-BE49-F238E27FC236}">
                <a16:creationId xmlns="" xmlns:a16="http://schemas.microsoft.com/office/drawing/2014/main" id="{D8036375-E20E-3943-A657-054468632AE4}"/>
              </a:ext>
            </a:extLst>
          </p:cNvPr>
          <p:cNvSpPr>
            <a:spLocks/>
          </p:cNvSpPr>
          <p:nvPr/>
        </p:nvSpPr>
        <p:spPr bwMode="auto">
          <a:xfrm>
            <a:off x="280735" y="1267336"/>
            <a:ext cx="8741293" cy="480136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 anchor="ctr"/>
          <a:lstStyle/>
          <a:p>
            <a:pPr eaLnBrk="1"/>
            <a:r>
              <a:rPr lang="zh-CN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學生</a:t>
            </a:r>
            <a:r>
              <a:rPr lang="zh-TW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：</a:t>
            </a:r>
            <a:r>
              <a:rPr lang="zh-CN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我們做分類時不知道直角三角形是哪一類</a:t>
            </a:r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？因</a:t>
            </a:r>
          </a:p>
          <a:p>
            <a:pPr eaLnBrk="1"/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          </a:t>
            </a:r>
            <a:r>
              <a:rPr lang="zh-CN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為三</a:t>
            </a:r>
            <a:r>
              <a:rPr lang="zh-TW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個</a:t>
            </a:r>
            <a:r>
              <a:rPr lang="zh-CN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邊</a:t>
            </a:r>
            <a:r>
              <a:rPr lang="zh-CN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都不一樣長</a:t>
            </a:r>
            <a:endParaRPr lang="zh-TW" altLang="en-US" sz="24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itchFamily="34" charset="0"/>
              <a:sym typeface="Calibri" pitchFamily="34" charset="0"/>
            </a:endParaRPr>
          </a:p>
          <a:p>
            <a:pPr eaLnBrk="1"/>
            <a:r>
              <a:rPr lang="zh-CN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老師</a:t>
            </a:r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：</a:t>
            </a:r>
            <a:r>
              <a:rPr lang="zh-CN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直角三角形三邊都不一樣長</a:t>
            </a:r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，</a:t>
            </a:r>
            <a:r>
              <a:rPr lang="zh-CN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所以不是等腰三</a:t>
            </a:r>
            <a:endParaRPr lang="zh-TW" altLang="en-US" sz="24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itchFamily="34" charset="0"/>
              <a:sym typeface="Calibri" pitchFamily="34" charset="0"/>
            </a:endParaRPr>
          </a:p>
          <a:p>
            <a:pPr eaLnBrk="1"/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       </a:t>
            </a:r>
            <a:r>
              <a:rPr lang="zh-TW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   </a:t>
            </a:r>
            <a:r>
              <a:rPr lang="zh-CN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角</a:t>
            </a:r>
            <a:r>
              <a:rPr lang="zh-CN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形也不是正三角形</a:t>
            </a:r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，</a:t>
            </a:r>
            <a:r>
              <a:rPr lang="zh-CN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剛剛</a:t>
            </a:r>
            <a:r>
              <a:rPr lang="zh-TW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別</a:t>
            </a:r>
            <a:r>
              <a:rPr lang="zh-CN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组</a:t>
            </a:r>
            <a:r>
              <a:rPr lang="zh-CN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也有</a:t>
            </a:r>
            <a:r>
              <a:rPr lang="zh-CN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直角三角</a:t>
            </a:r>
            <a:endParaRPr lang="en-US" altLang="zh-CN" sz="24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itchFamily="34" charset="0"/>
              <a:sym typeface="Calibri" pitchFamily="34" charset="0"/>
            </a:endParaRPr>
          </a:p>
          <a:p>
            <a:pPr eaLnBrk="1"/>
            <a:r>
              <a:rPr lang="en-US" altLang="zh-CN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          </a:t>
            </a:r>
            <a:r>
              <a:rPr lang="zh-CN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形</a:t>
            </a:r>
            <a:r>
              <a:rPr lang="zh-CN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（教師手上拿出一等腰</a:t>
            </a:r>
            <a:r>
              <a:rPr lang="zh-CN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直角三角形</a:t>
            </a:r>
            <a:r>
              <a:rPr lang="zh-TW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），</a:t>
            </a:r>
            <a:r>
              <a:rPr lang="zh-CN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我們</a:t>
            </a:r>
            <a:endParaRPr lang="en-US" altLang="zh-CN" sz="2400" dirty="0" smtClean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itchFamily="34" charset="0"/>
              <a:sym typeface="Calibri" pitchFamily="34" charset="0"/>
            </a:endParaRPr>
          </a:p>
          <a:p>
            <a:pPr eaLnBrk="1"/>
            <a:r>
              <a:rPr lang="en-US" altLang="zh-CN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         </a:t>
            </a:r>
            <a:r>
              <a:rPr lang="zh-CN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可以用</a:t>
            </a:r>
            <a:r>
              <a:rPr lang="zh-TW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邊</a:t>
            </a:r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長</a:t>
            </a:r>
            <a:r>
              <a:rPr lang="zh-CN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去</a:t>
            </a:r>
            <a:r>
              <a:rPr lang="zh-CN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幫它做分類嗎</a:t>
            </a:r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？</a:t>
            </a:r>
          </a:p>
          <a:p>
            <a:pPr eaLnBrk="1"/>
            <a:r>
              <a:rPr lang="zh-CN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學生</a:t>
            </a:r>
            <a:r>
              <a:rPr lang="zh-TW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：</a:t>
            </a:r>
            <a:r>
              <a:rPr lang="zh-CN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可以啊</a:t>
            </a:r>
            <a:endParaRPr lang="zh-TW" altLang="en-US" sz="24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itchFamily="34" charset="0"/>
              <a:sym typeface="Calibri" pitchFamily="34" charset="0"/>
            </a:endParaRPr>
          </a:p>
          <a:p>
            <a:pPr eaLnBrk="1"/>
            <a:r>
              <a:rPr lang="zh-CN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老師</a:t>
            </a:r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：</a:t>
            </a:r>
            <a:r>
              <a:rPr lang="zh-CN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如果分類它會是屬於這邊的哪一類</a:t>
            </a:r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？</a:t>
            </a:r>
          </a:p>
          <a:p>
            <a:pPr eaLnBrk="1"/>
            <a:r>
              <a:rPr lang="zh-CN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學生</a:t>
            </a:r>
            <a:r>
              <a:rPr lang="zh-TW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：</a:t>
            </a:r>
            <a:r>
              <a:rPr lang="zh-CN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等腰三角形</a:t>
            </a:r>
            <a:endParaRPr lang="zh-TW" altLang="en-US" sz="24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itchFamily="34" charset="0"/>
              <a:sym typeface="Calibri" pitchFamily="34" charset="0"/>
            </a:endParaRPr>
          </a:p>
          <a:p>
            <a:pPr eaLnBrk="1"/>
            <a:r>
              <a:rPr lang="zh-CN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老師</a:t>
            </a:r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：</a:t>
            </a:r>
            <a:r>
              <a:rPr lang="zh-CN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所以同樣是直角三角形</a:t>
            </a:r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，</a:t>
            </a:r>
            <a:r>
              <a:rPr lang="zh-CN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有的可以用邊</a:t>
            </a:r>
            <a:r>
              <a:rPr lang="zh-CN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長把</a:t>
            </a:r>
            <a:r>
              <a:rPr lang="zh-TW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它</a:t>
            </a:r>
            <a:endParaRPr lang="zh-TW" altLang="en-US" sz="24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itchFamily="34" charset="0"/>
              <a:sym typeface="Calibri" pitchFamily="34" charset="0"/>
            </a:endParaRPr>
          </a:p>
          <a:p>
            <a:pPr eaLnBrk="1"/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          </a:t>
            </a:r>
            <a:r>
              <a:rPr lang="zh-CN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分成</a:t>
            </a:r>
            <a:r>
              <a:rPr lang="zh-CN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等腰三角形</a:t>
            </a:r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，</a:t>
            </a:r>
            <a:r>
              <a:rPr lang="zh-CN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可是有的</a:t>
            </a:r>
            <a:r>
              <a:rPr lang="zh-CN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直角三角形</a:t>
            </a:r>
            <a:r>
              <a:rPr lang="zh-TW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沒有</a:t>
            </a:r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辦</a:t>
            </a:r>
          </a:p>
          <a:p>
            <a:pPr eaLnBrk="1"/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         </a:t>
            </a:r>
            <a:r>
              <a:rPr lang="zh-TW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 </a:t>
            </a:r>
            <a:r>
              <a:rPr lang="zh-CN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法</a:t>
            </a:r>
            <a:r>
              <a:rPr lang="zh-CN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用邊長去做分類</a:t>
            </a:r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？</a:t>
            </a:r>
          </a:p>
          <a:p>
            <a:pPr eaLnBrk="1"/>
            <a:r>
              <a:rPr lang="zh-CN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學生</a:t>
            </a:r>
            <a:r>
              <a:rPr lang="zh-TW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：</a:t>
            </a:r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對</a:t>
            </a:r>
          </a:p>
        </p:txBody>
      </p:sp>
      <p:grpSp>
        <p:nvGrpSpPr>
          <p:cNvPr id="7" name="群組 1">
            <a:extLst>
              <a:ext uri="{FF2B5EF4-FFF2-40B4-BE49-F238E27FC236}">
                <a16:creationId xmlns="" xmlns:a16="http://schemas.microsoft.com/office/drawing/2014/main" id="{588C96BB-E733-F74A-9851-14206552F3B6}"/>
              </a:ext>
            </a:extLst>
          </p:cNvPr>
          <p:cNvGrpSpPr/>
          <p:nvPr/>
        </p:nvGrpSpPr>
        <p:grpSpPr>
          <a:xfrm rot="19810988">
            <a:off x="4345263" y="2776328"/>
            <a:ext cx="5257771" cy="3469246"/>
            <a:chOff x="3187729" y="2230996"/>
            <a:chExt cx="5257771" cy="3469246"/>
          </a:xfrm>
        </p:grpSpPr>
        <p:sp>
          <p:nvSpPr>
            <p:cNvPr id="16" name="星形: 十六角 1">
              <a:extLst>
                <a:ext uri="{FF2B5EF4-FFF2-40B4-BE49-F238E27FC236}">
                  <a16:creationId xmlns="" xmlns:a16="http://schemas.microsoft.com/office/drawing/2014/main" id="{4007C840-8DFF-174B-BC01-D0C01BC866D6}"/>
                </a:ext>
              </a:extLst>
            </p:cNvPr>
            <p:cNvSpPr/>
            <p:nvPr/>
          </p:nvSpPr>
          <p:spPr>
            <a:xfrm>
              <a:off x="3187729" y="2230996"/>
              <a:ext cx="5257771" cy="3469246"/>
            </a:xfrm>
            <a:prstGeom prst="star16">
              <a:avLst/>
            </a:prstGeom>
            <a:solidFill>
              <a:srgbClr val="EB5F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7" name="AutoShape 4">
              <a:extLst>
                <a:ext uri="{FF2B5EF4-FFF2-40B4-BE49-F238E27FC236}">
                  <a16:creationId xmlns="" xmlns:a16="http://schemas.microsoft.com/office/drawing/2014/main" id="{581E6964-D57E-E041-B1C6-1129F7C6BC28}"/>
                </a:ext>
              </a:extLst>
            </p:cNvPr>
            <p:cNvSpPr txBox="1"/>
            <p:nvPr/>
          </p:nvSpPr>
          <p:spPr>
            <a:xfrm>
              <a:off x="4436904" y="2952105"/>
              <a:ext cx="275942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TW" altLang="en-US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老師應提醒學生在分類時只能使用一種屬性分類，不能邊長和角度混合分類，應讓他們將三邊不等長的三角形也進行命名分類，例如：不規則三角形、不等長三角形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01728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1" grpId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/>
          </p:cNvSpPr>
          <p:nvPr/>
        </p:nvSpPr>
        <p:spPr bwMode="auto">
          <a:xfrm>
            <a:off x="280736" y="327054"/>
            <a:ext cx="5205663" cy="6953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 anchor="ctr"/>
          <a:lstStyle/>
          <a:p>
            <a:pPr eaLnBrk="1"/>
            <a:r>
              <a:rPr lang="zh-TW" altLang="en-US" sz="48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微软雅黑" pitchFamily="34" charset="-122"/>
              </a:rPr>
              <a:t>師生對話二</a:t>
            </a:r>
            <a:endParaRPr lang="zh-CN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itchFamily="34" charset="0"/>
              <a:sym typeface="Calibri" pitchFamily="34" charset="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="" xmlns:a16="http://schemas.microsoft.com/office/drawing/2014/main" id="{451DAAC1-A46F-F640-8D5C-4A75E15CC6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879120" y="1726015"/>
            <a:ext cx="3671428" cy="39742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411" name="AutoShape 2"/>
          <p:cNvSpPr>
            <a:spLocks/>
          </p:cNvSpPr>
          <p:nvPr/>
        </p:nvSpPr>
        <p:spPr bwMode="auto">
          <a:xfrm>
            <a:off x="280735" y="1294633"/>
            <a:ext cx="9027037" cy="4405609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 anchor="ctr"/>
          <a:lstStyle/>
          <a:p>
            <a:pPr eaLnBrk="1"/>
            <a:r>
              <a:rPr lang="zh-TW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學生</a:t>
            </a:r>
            <a:r>
              <a:rPr lang="en-US" altLang="zh-TW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A</a:t>
            </a:r>
            <a:r>
              <a:rPr lang="zh-TW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：</a:t>
            </a:r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我們</a:t>
            </a:r>
            <a:r>
              <a:rPr lang="zh-TW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第</a:t>
            </a:r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三</a:t>
            </a:r>
            <a:r>
              <a:rPr lang="zh-TW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组</a:t>
            </a:r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是用它們的角度去分類</a:t>
            </a:r>
          </a:p>
          <a:p>
            <a:pPr eaLnBrk="1"/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老師：先分出哪一類？</a:t>
            </a:r>
          </a:p>
          <a:p>
            <a:pPr eaLnBrk="1"/>
            <a:r>
              <a:rPr lang="zh-TW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學生</a:t>
            </a:r>
            <a:r>
              <a:rPr lang="en-US" altLang="zh-TW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A</a:t>
            </a:r>
            <a:r>
              <a:rPr lang="zh-TW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：</a:t>
            </a:r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直角</a:t>
            </a:r>
          </a:p>
          <a:p>
            <a:pPr eaLnBrk="1"/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老師：你發現有幾個三角形有直角？</a:t>
            </a:r>
          </a:p>
          <a:p>
            <a:pPr eaLnBrk="1"/>
            <a:r>
              <a:rPr lang="zh-TW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學生</a:t>
            </a:r>
            <a:r>
              <a:rPr lang="en-US" altLang="zh-TW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A</a:t>
            </a:r>
            <a:r>
              <a:rPr lang="zh-TW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：</a:t>
            </a:r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有三個</a:t>
            </a:r>
          </a:p>
          <a:p>
            <a:pPr eaLnBrk="1"/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老師：好，接下來呢？</a:t>
            </a:r>
          </a:p>
          <a:p>
            <a:pPr eaLnBrk="1"/>
            <a:r>
              <a:rPr lang="zh-TW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學生</a:t>
            </a:r>
            <a:r>
              <a:rPr lang="en-US" altLang="zh-TW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A</a:t>
            </a:r>
            <a:r>
              <a:rPr lang="zh-TW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：</a:t>
            </a:r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再找出</a:t>
            </a:r>
            <a:r>
              <a:rPr lang="zh-TW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有鈍角</a:t>
            </a:r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的三角形</a:t>
            </a:r>
          </a:p>
          <a:p>
            <a:pPr eaLnBrk="1"/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老師：看起來不太像耶，你怎麼知道它一定</a:t>
            </a:r>
            <a:r>
              <a:rPr lang="zh-TW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是鈍角</a:t>
            </a:r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？</a:t>
            </a:r>
          </a:p>
          <a:p>
            <a:pPr eaLnBrk="1"/>
            <a:r>
              <a:rPr lang="zh-TW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學生</a:t>
            </a:r>
            <a:r>
              <a:rPr lang="en-US" altLang="zh-TW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A</a:t>
            </a:r>
            <a:r>
              <a:rPr lang="zh-TW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：</a:t>
            </a:r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因為它有大於九十度</a:t>
            </a:r>
          </a:p>
          <a:p>
            <a:pPr eaLnBrk="1"/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老師：你怎麼知道它有大於九十度？</a:t>
            </a:r>
          </a:p>
          <a:p>
            <a:pPr eaLnBrk="1"/>
            <a:r>
              <a:rPr lang="zh-TW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學生</a:t>
            </a:r>
            <a:r>
              <a:rPr lang="en-US" altLang="zh-TW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A</a:t>
            </a:r>
            <a:r>
              <a:rPr lang="zh-TW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：</a:t>
            </a:r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拿量角器</a:t>
            </a:r>
            <a:r>
              <a:rPr lang="zh-TW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量</a:t>
            </a:r>
            <a:endParaRPr lang="en-US" altLang="zh-TW" sz="2400" dirty="0" smtClean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itchFamily="34" charset="0"/>
              <a:sym typeface="Calibri" pitchFamily="34" charset="0"/>
            </a:endParaRPr>
          </a:p>
          <a:p>
            <a:pPr eaLnBrk="1"/>
            <a:r>
              <a:rPr lang="zh-TW" altLang="en-US" sz="2400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學生</a:t>
            </a:r>
            <a:r>
              <a:rPr lang="en-US" altLang="zh-TW" sz="2400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lang="zh-TW" altLang="zh-TW" sz="2400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：我用</a:t>
            </a:r>
            <a:r>
              <a:rPr lang="zh-TW" altLang="en-US" sz="2400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切割墊的邊</a:t>
            </a:r>
            <a:r>
              <a:rPr lang="zh-TW" altLang="en-US" sz="2400" kern="100" dirty="0" smtClean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量</a:t>
            </a:r>
            <a:endParaRPr lang="zh-TW" altLang="en-US" sz="2400" kern="100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AutoShape 3">
            <a:extLst>
              <a:ext uri="{FF2B5EF4-FFF2-40B4-BE49-F238E27FC236}">
                <a16:creationId xmlns="" xmlns:a16="http://schemas.microsoft.com/office/drawing/2014/main" id="{76530570-2895-734F-B850-F9F2257E5440}"/>
              </a:ext>
            </a:extLst>
          </p:cNvPr>
          <p:cNvSpPr>
            <a:spLocks/>
          </p:cNvSpPr>
          <p:nvPr/>
        </p:nvSpPr>
        <p:spPr bwMode="auto">
          <a:xfrm>
            <a:off x="280734" y="1294633"/>
            <a:ext cx="9027037" cy="477365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eaLnBrk="1"/>
            <a:r>
              <a:rPr lang="zh-TW" altLang="en-US" sz="2400" kern="100" dirty="0" smtClean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老師</a:t>
            </a:r>
            <a:r>
              <a:rPr lang="zh-TW" altLang="en-US" sz="2400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：如</a:t>
            </a:r>
            <a:r>
              <a:rPr lang="zh-TW" altLang="zh-TW" sz="24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果是</a:t>
            </a:r>
            <a:r>
              <a:rPr lang="zh-TW" altLang="en-US" sz="24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鈍</a:t>
            </a:r>
            <a:r>
              <a:rPr lang="zh-TW" altLang="zh-TW" sz="24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角必</a:t>
            </a:r>
            <a:r>
              <a:rPr lang="zh-TW" altLang="en-US" sz="24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須</a:t>
            </a:r>
            <a:r>
              <a:rPr lang="zh-TW" altLang="zh-TW" sz="24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符合什麼條件？</a:t>
            </a:r>
            <a:endParaRPr lang="zh-TW" altLang="en-US" sz="2400" kern="1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eaLnBrk="1"/>
            <a:r>
              <a:rPr lang="zh-TW" altLang="en-US" sz="2400" kern="100" dirty="0" smtClean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學生</a:t>
            </a:r>
            <a:r>
              <a:rPr lang="en-US" altLang="zh-TW" sz="2400" kern="100" dirty="0" smtClean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zh-TW" altLang="zh-TW" sz="2400" kern="100" dirty="0" smtClean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zh-TW" altLang="zh-TW" sz="24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大於九十度，小</a:t>
            </a:r>
            <a:r>
              <a:rPr lang="zh-TW" altLang="en-US" sz="24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於</a:t>
            </a:r>
            <a:r>
              <a:rPr lang="zh-TW" altLang="zh-TW" sz="24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一百八十度</a:t>
            </a:r>
            <a:endParaRPr lang="zh-TW" altLang="en-US" sz="2400" kern="1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eaLnBrk="1"/>
            <a:r>
              <a:rPr lang="zh-TW" altLang="en-US" sz="2400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老師</a:t>
            </a:r>
            <a:r>
              <a:rPr lang="zh-TW" altLang="zh-TW" sz="24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：好，所以你先</a:t>
            </a:r>
            <a:r>
              <a:rPr lang="zh-TW" altLang="en-US" sz="24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找</a:t>
            </a:r>
            <a:r>
              <a:rPr lang="zh-TW" altLang="zh-TW" sz="24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有</a:t>
            </a:r>
            <a:r>
              <a:rPr lang="zh-TW" altLang="en-US" sz="24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直角</a:t>
            </a:r>
            <a:r>
              <a:rPr lang="zh-TW" altLang="zh-TW" sz="24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的，再找有</a:t>
            </a:r>
            <a:r>
              <a:rPr lang="zh-TW" altLang="en-US" sz="2400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鈍</a:t>
            </a:r>
            <a:r>
              <a:rPr lang="zh-TW" altLang="en-US" sz="24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角</a:t>
            </a:r>
            <a:r>
              <a:rPr lang="zh-TW" altLang="zh-TW" sz="24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的，接</a:t>
            </a:r>
            <a:endParaRPr lang="zh-TW" altLang="en-US" sz="2400" kern="1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eaLnBrk="1"/>
            <a:r>
              <a:rPr lang="zh-TW" altLang="en-US" sz="24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         </a:t>
            </a:r>
            <a:r>
              <a:rPr lang="zh-TW" altLang="zh-TW" sz="2400" kern="100" dirty="0" smtClean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下</a:t>
            </a:r>
            <a:r>
              <a:rPr lang="zh-TW" altLang="zh-TW" sz="24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来呢？</a:t>
            </a:r>
            <a:endParaRPr lang="zh-TW" altLang="en-US" sz="2400" kern="1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eaLnBrk="1"/>
            <a:r>
              <a:rPr lang="zh-TW" altLang="en-US" sz="2400" kern="100" dirty="0" smtClean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學生</a:t>
            </a:r>
            <a:r>
              <a:rPr lang="en-US" altLang="zh-TW" sz="2400" kern="100" dirty="0" smtClean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zh-TW" altLang="zh-TW" sz="2400" kern="100" dirty="0" smtClean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zh-TW" altLang="en-US" sz="2400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找</a:t>
            </a:r>
            <a:r>
              <a:rPr lang="zh-TW" altLang="zh-TW" sz="2400" kern="100" dirty="0" smtClean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出</a:t>
            </a:r>
            <a:r>
              <a:rPr lang="zh-TW" altLang="en-US" sz="24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銳</a:t>
            </a:r>
            <a:r>
              <a:rPr lang="zh-TW" altLang="zh-TW" sz="24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角三角形</a:t>
            </a:r>
            <a:endParaRPr lang="zh-TW" altLang="en-US" sz="2400" kern="1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eaLnBrk="1"/>
            <a:r>
              <a:rPr lang="zh-TW" altLang="en-US" sz="24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老師</a:t>
            </a:r>
            <a:r>
              <a:rPr lang="zh-TW" altLang="zh-TW" sz="24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：為什</a:t>
            </a:r>
            <a:r>
              <a:rPr lang="zh-TW" altLang="en-US" sz="24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麼</a:t>
            </a:r>
            <a:r>
              <a:rPr lang="zh-TW" altLang="zh-TW" sz="24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你叫它</a:t>
            </a:r>
            <a:r>
              <a:rPr lang="zh-TW" altLang="en-US" sz="2400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銳</a:t>
            </a:r>
            <a:r>
              <a:rPr lang="zh-TW" altLang="zh-TW" sz="24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角三角形？</a:t>
            </a:r>
            <a:endParaRPr lang="zh-TW" altLang="en-US" sz="2400" kern="1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eaLnBrk="1"/>
            <a:r>
              <a:rPr lang="zh-TW" altLang="en-US" sz="2400" kern="100" dirty="0" smtClean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學生</a:t>
            </a:r>
            <a:r>
              <a:rPr lang="en-US" altLang="zh-TW" sz="2400" kern="100" dirty="0" smtClean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zh-TW" altLang="en-US" sz="2400" kern="100" dirty="0" smtClean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zh-TW" altLang="zh-TW" sz="24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因為三個內角都沒有大於九十度</a:t>
            </a:r>
            <a:endParaRPr lang="zh-TW" altLang="en-US" sz="2400" kern="100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eaLnBrk="1"/>
            <a:r>
              <a:rPr lang="zh-TW" altLang="en-US" sz="24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老師</a:t>
            </a:r>
            <a:r>
              <a:rPr lang="zh-TW" altLang="zh-TW" sz="24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：要同時三內角沒有大於九十度才</a:t>
            </a:r>
            <a:r>
              <a:rPr lang="zh-TW" altLang="zh-TW" sz="2400" kern="100" dirty="0" smtClean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叫</a:t>
            </a:r>
            <a:r>
              <a:rPr lang="zh-TW" altLang="en-US" sz="2400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做</a:t>
            </a:r>
            <a:r>
              <a:rPr lang="zh-TW" altLang="en-US" sz="2400" kern="100" dirty="0" smtClean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銳</a:t>
            </a:r>
            <a:r>
              <a:rPr lang="zh-TW" altLang="zh-TW" sz="2400" kern="100" dirty="0" smtClean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角三角</a:t>
            </a:r>
            <a:endParaRPr lang="zh-TW" altLang="en-US" sz="2400" kern="1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eaLnBrk="1"/>
            <a:r>
              <a:rPr lang="zh-TW" altLang="en-US" sz="2400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         形</a:t>
            </a:r>
            <a:r>
              <a:rPr lang="zh-TW" altLang="zh-TW" sz="2400" kern="100" dirty="0" smtClean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嗎？</a:t>
            </a:r>
            <a:r>
              <a:rPr lang="zh-TW" altLang="en-US" sz="2400" kern="100" dirty="0" smtClean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還</a:t>
            </a:r>
            <a:r>
              <a:rPr lang="zh-TW" altLang="zh-TW" sz="2400" kern="100" dirty="0" smtClean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是</a:t>
            </a:r>
            <a:r>
              <a:rPr lang="zh-TW" altLang="zh-TW" sz="24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只要有</a:t>
            </a:r>
            <a:r>
              <a:rPr lang="zh-TW" altLang="zh-TW" sz="2400" kern="100" dirty="0" smtClean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一</a:t>
            </a:r>
            <a:r>
              <a:rPr lang="zh-TW" altLang="en-US" sz="2400" kern="100" dirty="0" smtClean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個銳</a:t>
            </a:r>
            <a:r>
              <a:rPr lang="zh-TW" altLang="zh-TW" sz="2400" kern="100" dirty="0" smtClean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角就</a:t>
            </a:r>
            <a:r>
              <a:rPr lang="zh-TW" altLang="en-US" sz="2400" kern="100" dirty="0" smtClean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叫做</a:t>
            </a:r>
            <a:r>
              <a:rPr lang="zh-TW" altLang="zh-TW" sz="2400" kern="100" dirty="0" smtClean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銳角三角形</a:t>
            </a:r>
            <a:endParaRPr lang="en-US" altLang="zh-TW" sz="2400" kern="100" dirty="0" smtClean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eaLnBrk="1"/>
            <a:r>
              <a:rPr lang="zh-TW" altLang="en-US" sz="2400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TW" altLang="en-US" sz="2400" kern="100" dirty="0" smtClean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        </a:t>
            </a:r>
            <a:r>
              <a:rPr lang="zh-TW" altLang="zh-TW" sz="2400" kern="100" dirty="0" smtClean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呢</a:t>
            </a:r>
            <a:r>
              <a:rPr lang="zh-TW" altLang="zh-TW" sz="24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？</a:t>
            </a:r>
            <a:endParaRPr lang="zh-TW" altLang="en-US" sz="2400" kern="1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eaLnBrk="1"/>
            <a:r>
              <a:rPr lang="zh-TW" altLang="en-US" sz="2400" kern="100" dirty="0" smtClean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學生</a:t>
            </a:r>
            <a:r>
              <a:rPr lang="en-US" altLang="zh-TW" sz="2400" kern="100" dirty="0" smtClean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lang="zh-TW" altLang="zh-TW" sz="2400" kern="100" dirty="0" smtClean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zh-TW" altLang="zh-TW" sz="24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不一定要三個銳角</a:t>
            </a:r>
            <a:endParaRPr lang="zh-TW" altLang="en-US" sz="2400" kern="1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eaLnBrk="1"/>
            <a:r>
              <a:rPr lang="zh-TW" altLang="en-US" sz="2400" kern="100" dirty="0" smtClean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學生</a:t>
            </a:r>
            <a:r>
              <a:rPr lang="en-US" altLang="zh-TW" sz="2400" kern="100" dirty="0" smtClean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zh-TW" altLang="zh-TW" sz="2400" kern="100" dirty="0" smtClean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zh-TW" altLang="zh-TW" sz="24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一定要三個銳角</a:t>
            </a:r>
            <a:endParaRPr lang="zh-TW" altLang="en-US" sz="2400" kern="1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eaLnBrk="1"/>
            <a:r>
              <a:rPr lang="zh-TW" altLang="en-US" sz="2400" kern="100" dirty="0" smtClean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學生</a:t>
            </a:r>
            <a:r>
              <a:rPr lang="en-US" altLang="zh-TW" sz="2400" kern="100" dirty="0" smtClean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D</a:t>
            </a:r>
            <a:r>
              <a:rPr lang="zh-TW" altLang="zh-TW" sz="2400" kern="100" dirty="0" smtClean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zh-TW" altLang="zh-TW" sz="2400" kern="1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不一定</a:t>
            </a:r>
            <a:r>
              <a:rPr lang="zh-TW" altLang="en-US" sz="2400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啊</a:t>
            </a:r>
            <a:endParaRPr lang="zh-TW" altLang="en-US" sz="2400" kern="1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AutoShape 4">
            <a:extLst>
              <a:ext uri="{FF2B5EF4-FFF2-40B4-BE49-F238E27FC236}">
                <a16:creationId xmlns="" xmlns:a16="http://schemas.microsoft.com/office/drawing/2014/main" id="{026E7C27-4987-B34B-B47D-1231372E3CE4}"/>
              </a:ext>
            </a:extLst>
          </p:cNvPr>
          <p:cNvSpPr>
            <a:spLocks/>
          </p:cNvSpPr>
          <p:nvPr/>
        </p:nvSpPr>
        <p:spPr bwMode="auto">
          <a:xfrm>
            <a:off x="280733" y="1294633"/>
            <a:ext cx="9027037" cy="4741879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 anchor="ctr"/>
          <a:lstStyle/>
          <a:p>
            <a:pPr eaLnBrk="1"/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老師：只有兩個銳角的三角形可不可以叫做銳角三角</a:t>
            </a:r>
          </a:p>
          <a:p>
            <a:pPr eaLnBrk="1"/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          </a:t>
            </a:r>
            <a:r>
              <a:rPr lang="zh-TW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形</a:t>
            </a:r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？</a:t>
            </a:r>
          </a:p>
          <a:p>
            <a:pPr eaLnBrk="1"/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全班：不行！</a:t>
            </a:r>
          </a:p>
          <a:p>
            <a:pPr eaLnBrk="1"/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老師：我們来思考這個問題，你們會分直角三角形嗎</a:t>
            </a:r>
          </a:p>
          <a:p>
            <a:pPr eaLnBrk="1"/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          </a:t>
            </a:r>
            <a:r>
              <a:rPr lang="zh-TW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 ？</a:t>
            </a:r>
            <a:endParaRPr lang="zh-TW" altLang="en-US" sz="24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itchFamily="34" charset="0"/>
              <a:sym typeface="Calibri" pitchFamily="34" charset="0"/>
            </a:endParaRPr>
          </a:p>
          <a:p>
            <a:pPr eaLnBrk="1"/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全班：會</a:t>
            </a:r>
          </a:p>
          <a:p>
            <a:pPr eaLnBrk="1"/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老師：鈍角三角形呢？</a:t>
            </a:r>
          </a:p>
          <a:p>
            <a:pPr eaLnBrk="1"/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全班：會</a:t>
            </a:r>
          </a:p>
          <a:p>
            <a:pPr eaLnBrk="1"/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老師：只要有直角</a:t>
            </a:r>
            <a:r>
              <a:rPr lang="zh-TW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就叫直角三角形</a:t>
            </a:r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對不對？</a:t>
            </a:r>
          </a:p>
          <a:p>
            <a:pPr eaLnBrk="1"/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全班：</a:t>
            </a:r>
            <a:r>
              <a:rPr lang="zh-TW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對</a:t>
            </a:r>
            <a:endParaRPr lang="zh-TW" altLang="en-US" sz="24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itchFamily="34" charset="0"/>
              <a:sym typeface="Calibri" pitchFamily="34" charset="0"/>
            </a:endParaRPr>
          </a:p>
          <a:p>
            <a:pPr eaLnBrk="1"/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老師：有鈍角的就叫鈍角三角形，所以只要有銳角就</a:t>
            </a:r>
          </a:p>
          <a:p>
            <a:pPr eaLnBrk="1"/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          </a:t>
            </a:r>
            <a:r>
              <a:rPr lang="zh-TW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叫</a:t>
            </a:r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銳角三角形嗎？</a:t>
            </a:r>
          </a:p>
          <a:p>
            <a:pPr eaLnBrk="1"/>
            <a:endParaRPr lang="zh-TW" altLang="en-US" sz="24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itchFamily="34" charset="0"/>
              <a:sym typeface="Calibri" pitchFamily="34" charset="0"/>
            </a:endParaRPr>
          </a:p>
        </p:txBody>
      </p:sp>
      <p:sp>
        <p:nvSpPr>
          <p:cNvPr id="11" name="AutoShape 5">
            <a:extLst>
              <a:ext uri="{FF2B5EF4-FFF2-40B4-BE49-F238E27FC236}">
                <a16:creationId xmlns="" xmlns:a16="http://schemas.microsoft.com/office/drawing/2014/main" id="{0ADB62EC-5B9A-9F4D-A4B1-1C7B7FFBE163}"/>
              </a:ext>
            </a:extLst>
          </p:cNvPr>
          <p:cNvSpPr txBox="1"/>
          <p:nvPr/>
        </p:nvSpPr>
        <p:spPr>
          <a:xfrm>
            <a:off x="247481" y="1228133"/>
            <a:ext cx="827059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/>
            <a:r>
              <a:rPr lang="zh-TW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學生</a:t>
            </a:r>
            <a:r>
              <a:rPr lang="en-US" altLang="zh-TW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A</a:t>
            </a:r>
            <a:r>
              <a:rPr lang="zh-TW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：</a:t>
            </a:r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不是，一定要三個銳角</a:t>
            </a:r>
          </a:p>
          <a:p>
            <a:pPr eaLnBrk="1"/>
            <a:r>
              <a:rPr lang="zh-TW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學生</a:t>
            </a:r>
            <a:r>
              <a:rPr lang="en-US" altLang="zh-TW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E</a:t>
            </a:r>
            <a:r>
              <a:rPr lang="zh-TW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：</a:t>
            </a:r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直角三角形它也有銳角啊</a:t>
            </a:r>
          </a:p>
          <a:p>
            <a:pPr eaLnBrk="1"/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老師</a:t>
            </a:r>
            <a:r>
              <a:rPr lang="zh-TW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：哇～講</a:t>
            </a:r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得很棒！</a:t>
            </a:r>
            <a:r>
              <a:rPr lang="zh-TW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這個</a:t>
            </a:r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鈍</a:t>
            </a:r>
            <a:r>
              <a:rPr lang="zh-TW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角</a:t>
            </a:r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三角形裡面有</a:t>
            </a:r>
            <a:r>
              <a:rPr lang="zh-TW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沒有銳角</a:t>
            </a:r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？</a:t>
            </a:r>
          </a:p>
          <a:p>
            <a:pPr eaLnBrk="1"/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全班：</a:t>
            </a:r>
            <a:r>
              <a:rPr lang="zh-TW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有哇</a:t>
            </a:r>
            <a:endParaRPr lang="zh-TW" altLang="en-US" sz="24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itchFamily="34" charset="0"/>
              <a:sym typeface="Calibri" pitchFamily="34" charset="0"/>
            </a:endParaRPr>
          </a:p>
          <a:p>
            <a:pPr eaLnBrk="1"/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老師：直角三角形有沒有銳角？</a:t>
            </a:r>
          </a:p>
          <a:p>
            <a:pPr eaLnBrk="1"/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全班：</a:t>
            </a:r>
            <a:r>
              <a:rPr lang="zh-TW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有哇</a:t>
            </a:r>
            <a:endParaRPr lang="zh-TW" altLang="en-US" sz="24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itchFamily="34" charset="0"/>
              <a:sym typeface="Calibri" pitchFamily="34" charset="0"/>
            </a:endParaRPr>
          </a:p>
          <a:p>
            <a:pPr eaLnBrk="1"/>
            <a:r>
              <a:rPr lang="zh-TW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老師：只要有銳角是不是就叫銳角三角形？</a:t>
            </a:r>
          </a:p>
          <a:p>
            <a:pPr eaLnBrk="1"/>
            <a:r>
              <a:rPr lang="zh-TW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全班：不是</a:t>
            </a:r>
          </a:p>
          <a:p>
            <a:pPr eaLnBrk="1"/>
            <a:r>
              <a:rPr lang="zh-TW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老師：什麼情況下才可以叫銳角三角形？</a:t>
            </a:r>
          </a:p>
          <a:p>
            <a:pPr eaLnBrk="1"/>
            <a:r>
              <a:rPr lang="zh-TW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全班：要有三個銳角</a:t>
            </a:r>
          </a:p>
        </p:txBody>
      </p:sp>
      <p:sp>
        <p:nvSpPr>
          <p:cNvPr id="13" name="矩形: 圓角 1">
            <a:extLst>
              <a:ext uri="{FF2B5EF4-FFF2-40B4-BE49-F238E27FC236}">
                <a16:creationId xmlns="" xmlns:a16="http://schemas.microsoft.com/office/drawing/2014/main" id="{EEFBC8AC-B62B-5F4C-B395-2490FD26FF98}"/>
              </a:ext>
            </a:extLst>
          </p:cNvPr>
          <p:cNvSpPr/>
          <p:nvPr/>
        </p:nvSpPr>
        <p:spPr>
          <a:xfrm>
            <a:off x="7132321" y="3187459"/>
            <a:ext cx="3938376" cy="2770316"/>
          </a:xfrm>
          <a:prstGeom prst="roundRect">
            <a:avLst/>
          </a:prstGeom>
          <a:solidFill>
            <a:srgbClr val="EB5F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1-</a:t>
            </a:r>
            <a:r>
              <a:rPr lang="zh-TW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直角三角形：</a:t>
            </a:r>
          </a:p>
          <a:p>
            <a:r>
              <a:rPr lang="zh-TW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 （</a:t>
            </a:r>
            <a:r>
              <a:rPr lang="en-US" altLang="zh-TW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TW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）三角形的內角中有直角</a:t>
            </a:r>
          </a:p>
          <a:p>
            <a:r>
              <a:rPr lang="zh-TW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 （</a:t>
            </a:r>
            <a:r>
              <a:rPr lang="en-US" altLang="zh-TW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TW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）三角形中的最大角是直角</a:t>
            </a:r>
          </a:p>
          <a:p>
            <a:r>
              <a:rPr lang="en-US" altLang="zh-TW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2-</a:t>
            </a:r>
            <a:r>
              <a:rPr lang="zh-TW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鈍角三角形：</a:t>
            </a:r>
          </a:p>
          <a:p>
            <a:r>
              <a:rPr lang="zh-TW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 （</a:t>
            </a:r>
            <a:r>
              <a:rPr lang="en-US" altLang="zh-TW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TW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）三角形的內角中有鈍角</a:t>
            </a:r>
          </a:p>
          <a:p>
            <a:r>
              <a:rPr lang="zh-TW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 （</a:t>
            </a:r>
            <a:r>
              <a:rPr lang="en-US" altLang="zh-TW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TW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）三角形中的最大角是鈍角</a:t>
            </a:r>
          </a:p>
          <a:p>
            <a:r>
              <a:rPr lang="en-US" altLang="zh-TW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3-</a:t>
            </a:r>
            <a:r>
              <a:rPr lang="zh-TW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銳角三角形：</a:t>
            </a:r>
          </a:p>
          <a:p>
            <a:r>
              <a:rPr lang="zh-TW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 （</a:t>
            </a:r>
            <a:r>
              <a:rPr lang="en-US" altLang="zh-TW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TW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）沒有直角或鈍角的三角形</a:t>
            </a:r>
          </a:p>
          <a:p>
            <a:r>
              <a:rPr lang="zh-TW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 （</a:t>
            </a:r>
            <a:r>
              <a:rPr lang="en-US" altLang="zh-TW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TW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）三角形中的最大角是銳角</a:t>
            </a:r>
          </a:p>
        </p:txBody>
      </p:sp>
    </p:spTree>
    <p:extLst>
      <p:ext uri="{BB962C8B-B14F-4D97-AF65-F5344CB8AC3E}">
        <p14:creationId xmlns:p14="http://schemas.microsoft.com/office/powerpoint/2010/main" val="19746775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1" grpId="1"/>
      <p:bldP spid="7" grpId="0"/>
      <p:bldP spid="7" grpId="1"/>
      <p:bldP spid="9" grpId="0"/>
      <p:bldP spid="9" grpId="1"/>
      <p:bldP spid="11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/>
          </p:cNvSpPr>
          <p:nvPr/>
        </p:nvSpPr>
        <p:spPr bwMode="auto">
          <a:xfrm>
            <a:off x="280736" y="327054"/>
            <a:ext cx="5205663" cy="6953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 anchor="ctr"/>
          <a:lstStyle/>
          <a:p>
            <a:pPr eaLnBrk="1"/>
            <a:r>
              <a:rPr lang="zh-TW" altLang="en-US" sz="48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微软雅黑" pitchFamily="34" charset="-122"/>
              </a:rPr>
              <a:t>師生</a:t>
            </a:r>
            <a:r>
              <a:rPr lang="zh-TW" altLang="en-US" sz="4800" b="1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微软雅黑" pitchFamily="34" charset="-122"/>
              </a:rPr>
              <a:t>對話三</a:t>
            </a:r>
            <a:endParaRPr lang="zh-CN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itchFamily="34" charset="0"/>
              <a:sym typeface="Calibri" pitchFamily="34" charset="0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="" xmlns:a16="http://schemas.microsoft.com/office/drawing/2014/main" id="{5450CA44-4401-C74C-970A-C46053DE06EB}"/>
              </a:ext>
            </a:extLst>
          </p:cNvPr>
          <p:cNvSpPr txBox="1"/>
          <p:nvPr/>
        </p:nvSpPr>
        <p:spPr>
          <a:xfrm>
            <a:off x="280735" y="1204254"/>
            <a:ext cx="882093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老師：一個三角形有沒有可能三個鈍角？</a:t>
            </a:r>
          </a:p>
          <a:p>
            <a:r>
              <a:rPr lang="zh-TW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全班：不可能</a:t>
            </a:r>
          </a:p>
          <a:p>
            <a:r>
              <a:rPr lang="zh-TW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老師：三角形為什麼不可能三個鈍角？一個三角形裡面會有幾個</a:t>
            </a:r>
          </a:p>
          <a:p>
            <a:r>
              <a:rPr lang="zh-TW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 </a:t>
            </a:r>
            <a:r>
              <a:rPr lang="zh-TW" altLang="en-US" sz="2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直角</a:t>
            </a:r>
            <a:r>
              <a:rPr lang="zh-TW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？</a:t>
            </a:r>
          </a:p>
          <a:p>
            <a:r>
              <a:rPr lang="zh-TW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全班：一個</a:t>
            </a:r>
          </a:p>
          <a:p>
            <a:r>
              <a:rPr lang="zh-TW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老師：為什麼只有一個</a:t>
            </a:r>
            <a:r>
              <a:rPr lang="zh-TW" altLang="en-US" sz="2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？</a:t>
            </a:r>
            <a:endParaRPr lang="en-US" altLang="zh-TW" sz="2400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2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學</a:t>
            </a:r>
            <a:r>
              <a:rPr lang="zh-TW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生</a:t>
            </a:r>
            <a:r>
              <a:rPr lang="en-US" altLang="zh-TW" sz="2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A</a:t>
            </a:r>
            <a:r>
              <a:rPr lang="zh-TW" altLang="en-US" sz="2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zh-TW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最多一個直角，因為兩個直角就會變成一個平角，兩</a:t>
            </a:r>
            <a:r>
              <a:rPr lang="zh-TW" altLang="en-US" sz="2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個</a:t>
            </a:r>
            <a:endParaRPr lang="zh-TW" altLang="en-US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   </a:t>
            </a:r>
            <a:r>
              <a:rPr lang="en-US" altLang="zh-TW" sz="2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90</a:t>
            </a:r>
            <a:r>
              <a:rPr lang="zh-TW" altLang="en-US" sz="2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度</a:t>
            </a:r>
            <a:r>
              <a:rPr lang="zh-TW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就是</a:t>
            </a:r>
            <a:r>
              <a:rPr lang="en-US" altLang="zh-TW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180</a:t>
            </a:r>
            <a:r>
              <a:rPr lang="zh-TW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度了。如果有兩個直角的話，就會變成</a:t>
            </a:r>
            <a:r>
              <a:rPr lang="zh-TW" altLang="en-US" sz="2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長</a:t>
            </a:r>
            <a:endParaRPr lang="zh-TW" altLang="en-US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   方</a:t>
            </a:r>
            <a:r>
              <a:rPr lang="zh-TW" altLang="en-US" sz="2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形或</a:t>
            </a:r>
            <a:r>
              <a:rPr lang="zh-TW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正方形</a:t>
            </a:r>
          </a:p>
          <a:p>
            <a:r>
              <a:rPr lang="zh-TW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老師：我們說過三角形必須有三個內角，可是如果有兩直角的話</a:t>
            </a:r>
          </a:p>
          <a:p>
            <a:r>
              <a:rPr lang="zh-TW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 </a:t>
            </a:r>
            <a:r>
              <a:rPr lang="zh-TW" altLang="en-US" sz="2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會</a:t>
            </a:r>
            <a:r>
              <a:rPr lang="zh-TW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發生什麼事？</a:t>
            </a:r>
          </a:p>
          <a:p>
            <a:r>
              <a:rPr lang="zh-TW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全班：變成</a:t>
            </a:r>
            <a:r>
              <a:rPr lang="en-US" altLang="zh-TW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180</a:t>
            </a:r>
            <a:r>
              <a:rPr lang="zh-TW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度了</a:t>
            </a:r>
          </a:p>
          <a:p>
            <a:r>
              <a:rPr lang="zh-TW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老師：變成</a:t>
            </a:r>
            <a:r>
              <a:rPr lang="en-US" altLang="zh-TW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180</a:t>
            </a:r>
            <a:r>
              <a:rPr lang="zh-TW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度，三角形的另外一角就不見了</a:t>
            </a:r>
          </a:p>
        </p:txBody>
      </p:sp>
      <p:grpSp>
        <p:nvGrpSpPr>
          <p:cNvPr id="4" name="群組 1" hidden="1">
            <a:extLst>
              <a:ext uri="{FF2B5EF4-FFF2-40B4-BE49-F238E27FC236}">
                <a16:creationId xmlns="" xmlns:a16="http://schemas.microsoft.com/office/drawing/2014/main" id="{872EE551-DDC3-9048-9AC9-468C9CB86B87}"/>
              </a:ext>
            </a:extLst>
          </p:cNvPr>
          <p:cNvGrpSpPr/>
          <p:nvPr/>
        </p:nvGrpSpPr>
        <p:grpSpPr>
          <a:xfrm rot="20267517">
            <a:off x="7402852" y="3226432"/>
            <a:ext cx="4026195" cy="2709380"/>
            <a:chOff x="2099420" y="2854325"/>
            <a:chExt cx="4026195" cy="2208994"/>
          </a:xfrm>
        </p:grpSpPr>
        <p:sp>
          <p:nvSpPr>
            <p:cNvPr id="12" name="雲朵形 1">
              <a:extLst>
                <a:ext uri="{FF2B5EF4-FFF2-40B4-BE49-F238E27FC236}">
                  <a16:creationId xmlns="" xmlns:a16="http://schemas.microsoft.com/office/drawing/2014/main" id="{92ED4CD4-6637-4842-8945-E34B11FDC5DF}"/>
                </a:ext>
              </a:extLst>
            </p:cNvPr>
            <p:cNvSpPr/>
            <p:nvPr/>
          </p:nvSpPr>
          <p:spPr>
            <a:xfrm>
              <a:off x="2099420" y="2854325"/>
              <a:ext cx="4026195" cy="2208994"/>
            </a:xfrm>
            <a:prstGeom prst="cloud">
              <a:avLst/>
            </a:prstGeom>
            <a:solidFill>
              <a:srgbClr val="EB5F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3" name="AutoShape 3">
              <a:extLst>
                <a:ext uri="{FF2B5EF4-FFF2-40B4-BE49-F238E27FC236}">
                  <a16:creationId xmlns="" xmlns:a16="http://schemas.microsoft.com/office/drawing/2014/main" id="{451D0D2D-C0CC-3D43-BD74-16891DC56A88}"/>
                </a:ext>
              </a:extLst>
            </p:cNvPr>
            <p:cNvSpPr txBox="1"/>
            <p:nvPr/>
          </p:nvSpPr>
          <p:spPr>
            <a:xfrm>
              <a:off x="2713986" y="3293846"/>
              <a:ext cx="2797062" cy="1329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三角形的命名教學目的不在於學習名詞，而是希望學生能通過命名分類的過程進而了解三角形的性質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12685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/>
          <p:cNvCxnSpPr/>
          <p:nvPr/>
        </p:nvCxnSpPr>
        <p:spPr>
          <a:xfrm>
            <a:off x="5905500" y="3427413"/>
            <a:ext cx="4897438" cy="238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椭圆 1"/>
          <p:cNvSpPr/>
          <p:nvPr/>
        </p:nvSpPr>
        <p:spPr>
          <a:xfrm>
            <a:off x="2293938" y="2065338"/>
            <a:ext cx="2478087" cy="2478087"/>
          </a:xfrm>
          <a:prstGeom prst="ellipse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99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99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905500" y="2596495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0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問題</a:t>
            </a:r>
            <a:endParaRPr lang="en-US" altLang="zh-CN" sz="4000" b="1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565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>
            <a:extLst>
              <a:ext uri="{FF2B5EF4-FFF2-40B4-BE49-F238E27FC236}">
                <a16:creationId xmlns="" xmlns:a16="http://schemas.microsoft.com/office/drawing/2014/main" id="{84908F49-980E-BB42-9048-BD13E6ACE931}"/>
              </a:ext>
            </a:extLst>
          </p:cNvPr>
          <p:cNvGrpSpPr/>
          <p:nvPr/>
        </p:nvGrpSpPr>
        <p:grpSpPr>
          <a:xfrm flipH="1">
            <a:off x="1933972" y="1249012"/>
            <a:ext cx="8857897" cy="4359976"/>
            <a:chOff x="1822451" y="128134"/>
            <a:chExt cx="7965821" cy="3971316"/>
          </a:xfrm>
          <a:solidFill>
            <a:srgbClr val="F5BD23"/>
          </a:solidFill>
        </p:grpSpPr>
        <p:sp>
          <p:nvSpPr>
            <p:cNvPr id="11" name="Google Shape;791;p71">
              <a:extLst>
                <a:ext uri="{FF2B5EF4-FFF2-40B4-BE49-F238E27FC236}">
                  <a16:creationId xmlns="" xmlns:a16="http://schemas.microsoft.com/office/drawing/2014/main" id="{C2EE2CBB-E0AF-5C4C-9A31-715DDB952E48}"/>
                </a:ext>
              </a:extLst>
            </p:cNvPr>
            <p:cNvSpPr/>
            <p:nvPr/>
          </p:nvSpPr>
          <p:spPr>
            <a:xfrm>
              <a:off x="1822451" y="1650172"/>
              <a:ext cx="925600" cy="9272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/>
              <a:r>
                <a:rPr lang="en-US" altLang="zh-TW" sz="3600" b="1" dirty="0">
                  <a:solidFill>
                    <a:srgbClr val="FF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SimSun"/>
                  <a:sym typeface="SimSun"/>
                </a:rPr>
                <a:t>2</a:t>
              </a:r>
              <a:endParaRPr sz="36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imSun"/>
                <a:sym typeface="SimSun"/>
              </a:endParaRPr>
            </a:p>
          </p:txBody>
        </p:sp>
        <p:sp>
          <p:nvSpPr>
            <p:cNvPr id="12" name="Google Shape;792;p71">
              <a:extLst>
                <a:ext uri="{FF2B5EF4-FFF2-40B4-BE49-F238E27FC236}">
                  <a16:creationId xmlns="" xmlns:a16="http://schemas.microsoft.com/office/drawing/2014/main" id="{476002CF-312D-4144-B280-3B0861B5D127}"/>
                </a:ext>
              </a:extLst>
            </p:cNvPr>
            <p:cNvSpPr/>
            <p:nvPr/>
          </p:nvSpPr>
          <p:spPr>
            <a:xfrm rot="2700000">
              <a:off x="3590437" y="128134"/>
              <a:ext cx="3971316" cy="3971316"/>
            </a:xfrm>
            <a:custGeom>
              <a:avLst/>
              <a:gdLst/>
              <a:ahLst/>
              <a:cxnLst/>
              <a:rect l="l" t="t" r="r" b="b"/>
              <a:pathLst>
                <a:path w="3973789" h="3973789" extrusionOk="0">
                  <a:moveTo>
                    <a:pt x="135652" y="3183151"/>
                  </a:moveTo>
                  <a:lnTo>
                    <a:pt x="3183151" y="135652"/>
                  </a:lnTo>
                  <a:cubicBezTo>
                    <a:pt x="3364021" y="-45218"/>
                    <a:pt x="3657268" y="-45218"/>
                    <a:pt x="3838137" y="135652"/>
                  </a:cubicBezTo>
                  <a:cubicBezTo>
                    <a:pt x="4019007" y="316521"/>
                    <a:pt x="4019007" y="609768"/>
                    <a:pt x="3838137" y="790638"/>
                  </a:cubicBezTo>
                  <a:lnTo>
                    <a:pt x="790638" y="3838137"/>
                  </a:lnTo>
                  <a:cubicBezTo>
                    <a:pt x="632377" y="3996398"/>
                    <a:pt x="388077" y="4016181"/>
                    <a:pt x="208306" y="3897485"/>
                  </a:cubicBezTo>
                  <a:lnTo>
                    <a:pt x="205717" y="3895370"/>
                  </a:lnTo>
                  <a:lnTo>
                    <a:pt x="78419" y="3895370"/>
                  </a:lnTo>
                  <a:lnTo>
                    <a:pt x="78419" y="3768072"/>
                  </a:lnTo>
                  <a:lnTo>
                    <a:pt x="76304" y="3765483"/>
                  </a:lnTo>
                  <a:cubicBezTo>
                    <a:pt x="-42392" y="3585712"/>
                    <a:pt x="-22609" y="3341412"/>
                    <a:pt x="135652" y="31831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endParaRPr sz="2000" b="1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imSun"/>
                <a:sym typeface="SimSun"/>
              </a:endParaRPr>
            </a:p>
          </p:txBody>
        </p:sp>
        <p:sp>
          <p:nvSpPr>
            <p:cNvPr id="13" name="Google Shape;797;p71">
              <a:extLst>
                <a:ext uri="{FF2B5EF4-FFF2-40B4-BE49-F238E27FC236}">
                  <a16:creationId xmlns="" xmlns:a16="http://schemas.microsoft.com/office/drawing/2014/main" id="{DBE00AEE-81B5-0940-88EA-B1D6AFCEAC2D}"/>
                </a:ext>
              </a:extLst>
            </p:cNvPr>
            <p:cNvSpPr txBox="1"/>
            <p:nvPr/>
          </p:nvSpPr>
          <p:spPr>
            <a:xfrm>
              <a:off x="3268796" y="1650172"/>
              <a:ext cx="4881971" cy="92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r"/>
              <a:r>
                <a:rPr lang="zh-TW" altLang="en-US" sz="2000" b="1" dirty="0">
                  <a:solidFill>
                    <a:srgbClr val="FF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SimSun"/>
                  <a:sym typeface="SimSun"/>
                </a:rPr>
                <a:t>三角形分類時兩種屬性可以混用嗎？</a:t>
              </a:r>
              <a:endParaRPr sz="20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imSun"/>
                <a:sym typeface="SimSun"/>
              </a:endParaRPr>
            </a:p>
          </p:txBody>
        </p:sp>
        <p:sp>
          <p:nvSpPr>
            <p:cNvPr id="9" name="Google Shape;797;p71">
              <a:extLst>
                <a:ext uri="{FF2B5EF4-FFF2-40B4-BE49-F238E27FC236}">
                  <a16:creationId xmlns="" xmlns:a16="http://schemas.microsoft.com/office/drawing/2014/main" id="{92FA4538-4E20-A04F-AABD-FDD499796015}"/>
                </a:ext>
              </a:extLst>
            </p:cNvPr>
            <p:cNvSpPr txBox="1"/>
            <p:nvPr/>
          </p:nvSpPr>
          <p:spPr>
            <a:xfrm flipH="1">
              <a:off x="4359581" y="2413126"/>
              <a:ext cx="5428692" cy="10179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r"/>
              <a:r>
                <a:rPr lang="zh-TW" altLang="en-US" sz="2000" b="1" dirty="0">
                  <a:solidFill>
                    <a:srgbClr val="FF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SimSun"/>
                  <a:sym typeface="SimSun"/>
                </a:rPr>
                <a:t>三角形分類時兩種屬性可以混用嗎？</a:t>
              </a:r>
              <a:endParaRPr sz="20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imSun"/>
                <a:sym typeface="SimSun"/>
              </a:endParaRPr>
            </a:p>
          </p:txBody>
        </p:sp>
      </p:grpSp>
      <p:grpSp>
        <p:nvGrpSpPr>
          <p:cNvPr id="26" name="群組 25">
            <a:extLst>
              <a:ext uri="{FF2B5EF4-FFF2-40B4-BE49-F238E27FC236}">
                <a16:creationId xmlns="" xmlns:a16="http://schemas.microsoft.com/office/drawing/2014/main" id="{93A95787-3ECA-7944-A42D-2C2CAB1EA1C5}"/>
              </a:ext>
            </a:extLst>
          </p:cNvPr>
          <p:cNvGrpSpPr/>
          <p:nvPr/>
        </p:nvGrpSpPr>
        <p:grpSpPr>
          <a:xfrm>
            <a:off x="1400131" y="-422027"/>
            <a:ext cx="7079346" cy="4359976"/>
            <a:chOff x="1822451" y="128134"/>
            <a:chExt cx="6366388" cy="3971316"/>
          </a:xfrm>
          <a:solidFill>
            <a:srgbClr val="EC7690"/>
          </a:solidFill>
        </p:grpSpPr>
        <p:sp>
          <p:nvSpPr>
            <p:cNvPr id="23" name="Google Shape;791;p71">
              <a:extLst>
                <a:ext uri="{FF2B5EF4-FFF2-40B4-BE49-F238E27FC236}">
                  <a16:creationId xmlns="" xmlns:a16="http://schemas.microsoft.com/office/drawing/2014/main" id="{5D9138CF-FC34-7849-95B7-3532A734F9F6}"/>
                </a:ext>
              </a:extLst>
            </p:cNvPr>
            <p:cNvSpPr/>
            <p:nvPr/>
          </p:nvSpPr>
          <p:spPr>
            <a:xfrm>
              <a:off x="1822451" y="1650172"/>
              <a:ext cx="925600" cy="9272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/>
              <a:r>
                <a:rPr lang="en-US" altLang="zh-TW" sz="3600" b="1" dirty="0">
                  <a:solidFill>
                    <a:srgbClr val="FF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SimSun"/>
                  <a:sym typeface="SimSun"/>
                </a:rPr>
                <a:t>1</a:t>
              </a:r>
              <a:endParaRPr sz="36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imSun"/>
                <a:sym typeface="SimSun"/>
              </a:endParaRPr>
            </a:p>
          </p:txBody>
        </p:sp>
        <p:sp>
          <p:nvSpPr>
            <p:cNvPr id="24" name="Google Shape;792;p71">
              <a:extLst>
                <a:ext uri="{FF2B5EF4-FFF2-40B4-BE49-F238E27FC236}">
                  <a16:creationId xmlns="" xmlns:a16="http://schemas.microsoft.com/office/drawing/2014/main" id="{1BE1128F-CEDB-184B-A619-2DE6DAE715E4}"/>
                </a:ext>
              </a:extLst>
            </p:cNvPr>
            <p:cNvSpPr/>
            <p:nvPr/>
          </p:nvSpPr>
          <p:spPr>
            <a:xfrm rot="2700000">
              <a:off x="3590437" y="128134"/>
              <a:ext cx="3971316" cy="3971316"/>
            </a:xfrm>
            <a:custGeom>
              <a:avLst/>
              <a:gdLst/>
              <a:ahLst/>
              <a:cxnLst/>
              <a:rect l="l" t="t" r="r" b="b"/>
              <a:pathLst>
                <a:path w="3973789" h="3973789" extrusionOk="0">
                  <a:moveTo>
                    <a:pt x="135652" y="3183151"/>
                  </a:moveTo>
                  <a:lnTo>
                    <a:pt x="3183151" y="135652"/>
                  </a:lnTo>
                  <a:cubicBezTo>
                    <a:pt x="3364021" y="-45218"/>
                    <a:pt x="3657268" y="-45218"/>
                    <a:pt x="3838137" y="135652"/>
                  </a:cubicBezTo>
                  <a:cubicBezTo>
                    <a:pt x="4019007" y="316521"/>
                    <a:pt x="4019007" y="609768"/>
                    <a:pt x="3838137" y="790638"/>
                  </a:cubicBezTo>
                  <a:lnTo>
                    <a:pt x="790638" y="3838137"/>
                  </a:lnTo>
                  <a:cubicBezTo>
                    <a:pt x="632377" y="3996398"/>
                    <a:pt x="388077" y="4016181"/>
                    <a:pt x="208306" y="3897485"/>
                  </a:cubicBezTo>
                  <a:lnTo>
                    <a:pt x="205717" y="3895370"/>
                  </a:lnTo>
                  <a:lnTo>
                    <a:pt x="78419" y="3895370"/>
                  </a:lnTo>
                  <a:lnTo>
                    <a:pt x="78419" y="3768072"/>
                  </a:lnTo>
                  <a:lnTo>
                    <a:pt x="76304" y="3765483"/>
                  </a:lnTo>
                  <a:cubicBezTo>
                    <a:pt x="-42392" y="3585712"/>
                    <a:pt x="-22609" y="3341412"/>
                    <a:pt x="135652" y="31831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endParaRPr sz="2000" b="1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imSun"/>
                <a:sym typeface="SimSun"/>
              </a:endParaRPr>
            </a:p>
          </p:txBody>
        </p:sp>
        <p:sp>
          <p:nvSpPr>
            <p:cNvPr id="25" name="Google Shape;797;p71">
              <a:extLst>
                <a:ext uri="{FF2B5EF4-FFF2-40B4-BE49-F238E27FC236}">
                  <a16:creationId xmlns="" xmlns:a16="http://schemas.microsoft.com/office/drawing/2014/main" id="{F11146B8-CE60-0944-8490-5CF58E0B4E6D}"/>
                </a:ext>
              </a:extLst>
            </p:cNvPr>
            <p:cNvSpPr txBox="1"/>
            <p:nvPr/>
          </p:nvSpPr>
          <p:spPr>
            <a:xfrm>
              <a:off x="3306868" y="1650172"/>
              <a:ext cx="4881971" cy="92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r>
                <a:rPr lang="zh-TW" altLang="en-US" sz="2000" b="1" dirty="0">
                  <a:solidFill>
                    <a:srgbClr val="FF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SimSun"/>
                  <a:sym typeface="SimSun"/>
                </a:rPr>
                <a:t>我們是用哪兩種屬性分類與命名三角形？</a:t>
              </a:r>
              <a:endParaRPr sz="20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imSun"/>
                <a:sym typeface="SimSun"/>
              </a:endParaRPr>
            </a:p>
          </p:txBody>
        </p:sp>
      </p:grpSp>
      <p:grpSp>
        <p:nvGrpSpPr>
          <p:cNvPr id="31" name="群組 30">
            <a:extLst>
              <a:ext uri="{FF2B5EF4-FFF2-40B4-BE49-F238E27FC236}">
                <a16:creationId xmlns="" xmlns:a16="http://schemas.microsoft.com/office/drawing/2014/main" id="{1E080099-B7C1-3B4E-BFA0-0FF019441DD2}"/>
              </a:ext>
            </a:extLst>
          </p:cNvPr>
          <p:cNvGrpSpPr/>
          <p:nvPr/>
        </p:nvGrpSpPr>
        <p:grpSpPr>
          <a:xfrm>
            <a:off x="1400131" y="2920007"/>
            <a:ext cx="7079346" cy="4359976"/>
            <a:chOff x="1822451" y="128134"/>
            <a:chExt cx="6366388" cy="3971316"/>
          </a:xfrm>
          <a:solidFill>
            <a:srgbClr val="EC7690"/>
          </a:solidFill>
        </p:grpSpPr>
        <p:sp>
          <p:nvSpPr>
            <p:cNvPr id="28" name="Google Shape;791;p71">
              <a:extLst>
                <a:ext uri="{FF2B5EF4-FFF2-40B4-BE49-F238E27FC236}">
                  <a16:creationId xmlns="" xmlns:a16="http://schemas.microsoft.com/office/drawing/2014/main" id="{CB8C67F9-6B0F-5C47-8BDF-530203AB5E8A}"/>
                </a:ext>
              </a:extLst>
            </p:cNvPr>
            <p:cNvSpPr/>
            <p:nvPr/>
          </p:nvSpPr>
          <p:spPr>
            <a:xfrm>
              <a:off x="1822451" y="1650172"/>
              <a:ext cx="925600" cy="9272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/>
              <a:r>
                <a:rPr lang="en-US" altLang="zh-TW" sz="3600" b="1" dirty="0">
                  <a:solidFill>
                    <a:srgbClr val="FF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SimSun"/>
                  <a:sym typeface="SimSun"/>
                </a:rPr>
                <a:t>3</a:t>
              </a:r>
              <a:endParaRPr sz="36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imSun"/>
                <a:sym typeface="SimSun"/>
              </a:endParaRPr>
            </a:p>
          </p:txBody>
        </p:sp>
        <p:sp>
          <p:nvSpPr>
            <p:cNvPr id="29" name="Google Shape;792;p71">
              <a:extLst>
                <a:ext uri="{FF2B5EF4-FFF2-40B4-BE49-F238E27FC236}">
                  <a16:creationId xmlns="" xmlns:a16="http://schemas.microsoft.com/office/drawing/2014/main" id="{960B7E6B-C87F-3847-8CE2-FE2080998AB4}"/>
                </a:ext>
              </a:extLst>
            </p:cNvPr>
            <p:cNvSpPr/>
            <p:nvPr/>
          </p:nvSpPr>
          <p:spPr>
            <a:xfrm rot="2700000">
              <a:off x="3590437" y="128134"/>
              <a:ext cx="3971316" cy="3971316"/>
            </a:xfrm>
            <a:custGeom>
              <a:avLst/>
              <a:gdLst/>
              <a:ahLst/>
              <a:cxnLst/>
              <a:rect l="l" t="t" r="r" b="b"/>
              <a:pathLst>
                <a:path w="3973789" h="3973789" extrusionOk="0">
                  <a:moveTo>
                    <a:pt x="135652" y="3183151"/>
                  </a:moveTo>
                  <a:lnTo>
                    <a:pt x="3183151" y="135652"/>
                  </a:lnTo>
                  <a:cubicBezTo>
                    <a:pt x="3364021" y="-45218"/>
                    <a:pt x="3657268" y="-45218"/>
                    <a:pt x="3838137" y="135652"/>
                  </a:cubicBezTo>
                  <a:cubicBezTo>
                    <a:pt x="4019007" y="316521"/>
                    <a:pt x="4019007" y="609768"/>
                    <a:pt x="3838137" y="790638"/>
                  </a:cubicBezTo>
                  <a:lnTo>
                    <a:pt x="790638" y="3838137"/>
                  </a:lnTo>
                  <a:cubicBezTo>
                    <a:pt x="632377" y="3996398"/>
                    <a:pt x="388077" y="4016181"/>
                    <a:pt x="208306" y="3897485"/>
                  </a:cubicBezTo>
                  <a:lnTo>
                    <a:pt x="205717" y="3895370"/>
                  </a:lnTo>
                  <a:lnTo>
                    <a:pt x="78419" y="3895370"/>
                  </a:lnTo>
                  <a:lnTo>
                    <a:pt x="78419" y="3768072"/>
                  </a:lnTo>
                  <a:lnTo>
                    <a:pt x="76304" y="3765483"/>
                  </a:lnTo>
                  <a:cubicBezTo>
                    <a:pt x="-42392" y="3585712"/>
                    <a:pt x="-22609" y="3341412"/>
                    <a:pt x="135652" y="31831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endParaRPr sz="2000" b="1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imSun"/>
                <a:sym typeface="SimSun"/>
              </a:endParaRPr>
            </a:p>
          </p:txBody>
        </p:sp>
        <p:sp>
          <p:nvSpPr>
            <p:cNvPr id="30" name="Google Shape;797;p71">
              <a:extLst>
                <a:ext uri="{FF2B5EF4-FFF2-40B4-BE49-F238E27FC236}">
                  <a16:creationId xmlns="" xmlns:a16="http://schemas.microsoft.com/office/drawing/2014/main" id="{F3C46798-E22E-A943-A4A2-8F06CCC62E15}"/>
                </a:ext>
              </a:extLst>
            </p:cNvPr>
            <p:cNvSpPr txBox="1"/>
            <p:nvPr/>
          </p:nvSpPr>
          <p:spPr>
            <a:xfrm>
              <a:off x="3306868" y="1650172"/>
              <a:ext cx="4881971" cy="92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r>
                <a:rPr lang="zh-TW" altLang="en-US" sz="2000" b="1" dirty="0">
                  <a:solidFill>
                    <a:srgbClr val="FF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SimSun"/>
                  <a:sym typeface="SimSun"/>
                </a:rPr>
                <a:t>扣條與三角形圖卡分別適用於何種屬性分類？</a:t>
              </a:r>
              <a:endParaRPr sz="20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imSun"/>
                <a:sym typeface="SimSu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51045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491706" y="2388358"/>
            <a:ext cx="4948237" cy="8906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4400" b="1" kern="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剪報到此</a:t>
            </a:r>
            <a:r>
              <a:rPr lang="zh-TW" altLang="en-US" sz="4400" b="1" kern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結束</a:t>
            </a:r>
            <a:endParaRPr lang="en-US" altLang="zh-CN" sz="4400" b="1" kern="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3625850" y="3967163"/>
            <a:ext cx="4679950" cy="238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3491705" y="3290887"/>
            <a:ext cx="4948237" cy="6881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4400" b="1" kern="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謝謝大</a:t>
            </a:r>
            <a:r>
              <a:rPr lang="zh-TW" altLang="en-US" sz="4400" b="1" kern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</a:t>
            </a:r>
            <a:endParaRPr lang="en-US" altLang="zh-CN" sz="4400" b="1" kern="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6096000" y="1838326"/>
            <a:ext cx="3432175" cy="695325"/>
            <a:chOff x="6096000" y="1555750"/>
            <a:chExt cx="3432175" cy="695325"/>
          </a:xfrm>
        </p:grpSpPr>
        <p:sp>
          <p:nvSpPr>
            <p:cNvPr id="19" name="平行四边形 18"/>
            <p:cNvSpPr/>
            <p:nvPr/>
          </p:nvSpPr>
          <p:spPr>
            <a:xfrm>
              <a:off x="6096000" y="1632744"/>
              <a:ext cx="665163" cy="541337"/>
            </a:xfrm>
            <a:prstGeom prst="parallelogram">
              <a:avLst>
                <a:gd name="adj" fmla="val 0"/>
              </a:avLst>
            </a:prstGeom>
            <a:solidFill>
              <a:srgbClr val="F5B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AutoShape 1"/>
            <p:cNvSpPr>
              <a:spLocks/>
            </p:cNvSpPr>
            <p:nvPr/>
          </p:nvSpPr>
          <p:spPr bwMode="auto">
            <a:xfrm>
              <a:off x="6770688" y="1555750"/>
              <a:ext cx="2757487" cy="695325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19" tIns="45719" rIns="45719" bIns="45719" anchor="ctr"/>
            <a:lstStyle/>
            <a:p>
              <a:pPr eaLnBrk="1"/>
              <a:r>
                <a:rPr lang="zh-TW" altLang="en-US" sz="24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cs typeface="Helvetica" pitchFamily="34" charset="0"/>
                  <a:sym typeface="微软雅黑" pitchFamily="34" charset="-122"/>
                </a:rPr>
                <a:t>案例簡介</a:t>
              </a:r>
              <a:endParaRPr lang="zh-CN" sz="1000" dirty="0">
                <a:solidFill>
                  <a:srgbClr val="000000"/>
                </a:solidFill>
                <a:cs typeface="Helvetica" pitchFamily="34" charset="0"/>
                <a:sym typeface="Calibri" pitchFamily="34" charset="0"/>
              </a:endParaRPr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6096000" y="3081338"/>
            <a:ext cx="3432175" cy="695325"/>
            <a:chOff x="6096000" y="2514600"/>
            <a:chExt cx="3432175" cy="695325"/>
          </a:xfrm>
        </p:grpSpPr>
        <p:sp>
          <p:nvSpPr>
            <p:cNvPr id="21" name="平行四边形 20"/>
            <p:cNvSpPr/>
            <p:nvPr/>
          </p:nvSpPr>
          <p:spPr>
            <a:xfrm>
              <a:off x="6096000" y="2592387"/>
              <a:ext cx="665163" cy="539750"/>
            </a:xfrm>
            <a:prstGeom prst="parallelogram">
              <a:avLst>
                <a:gd name="adj" fmla="val 0"/>
              </a:avLst>
            </a:prstGeom>
            <a:solidFill>
              <a:srgbClr val="EC76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AutoShape 1"/>
            <p:cNvSpPr>
              <a:spLocks/>
            </p:cNvSpPr>
            <p:nvPr/>
          </p:nvSpPr>
          <p:spPr bwMode="auto">
            <a:xfrm>
              <a:off x="6770688" y="2514600"/>
              <a:ext cx="2757487" cy="695325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19" tIns="45719" rIns="45719" bIns="45719" anchor="ctr"/>
            <a:lstStyle/>
            <a:p>
              <a:pPr eaLnBrk="1"/>
              <a:r>
                <a:rPr lang="zh-TW" altLang="en-US" sz="24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cs typeface="Helvetica" pitchFamily="34" charset="0"/>
                  <a:sym typeface="微软雅黑" pitchFamily="34" charset="-122"/>
                </a:rPr>
                <a:t>教學案例</a:t>
              </a:r>
              <a:endParaRPr lang="zh-CN" sz="1000" dirty="0">
                <a:solidFill>
                  <a:srgbClr val="000000"/>
                </a:solidFill>
                <a:cs typeface="Helvetica" pitchFamily="34" charset="0"/>
                <a:sym typeface="Calibri" pitchFamily="34" charset="0"/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6100762" y="4195762"/>
            <a:ext cx="3427413" cy="695325"/>
            <a:chOff x="6096000" y="3627438"/>
            <a:chExt cx="3427413" cy="695325"/>
          </a:xfrm>
        </p:grpSpPr>
        <p:sp>
          <p:nvSpPr>
            <p:cNvPr id="22" name="平行四边形 21"/>
            <p:cNvSpPr/>
            <p:nvPr/>
          </p:nvSpPr>
          <p:spPr>
            <a:xfrm>
              <a:off x="6096000" y="3678238"/>
              <a:ext cx="663575" cy="539750"/>
            </a:xfrm>
            <a:prstGeom prst="parallelogram">
              <a:avLst>
                <a:gd name="adj" fmla="val 0"/>
              </a:avLst>
            </a:prstGeom>
            <a:solidFill>
              <a:srgbClr val="EB5F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AutoShape 1"/>
            <p:cNvSpPr>
              <a:spLocks/>
            </p:cNvSpPr>
            <p:nvPr/>
          </p:nvSpPr>
          <p:spPr bwMode="auto">
            <a:xfrm>
              <a:off x="6765925" y="3627438"/>
              <a:ext cx="2757488" cy="695325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19" tIns="45719" rIns="45719" bIns="45719" anchor="ctr"/>
            <a:lstStyle/>
            <a:p>
              <a:pPr eaLnBrk="1"/>
              <a:r>
                <a:rPr lang="zh-TW" altLang="en-US" sz="24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cs typeface="Helvetica" pitchFamily="34" charset="0"/>
                  <a:sym typeface="微软雅黑" pitchFamily="34" charset="-122"/>
                </a:rPr>
                <a:t>問題</a:t>
              </a:r>
              <a:endParaRPr lang="zh-CN" sz="1000" dirty="0">
                <a:solidFill>
                  <a:srgbClr val="000000"/>
                </a:solidFill>
                <a:cs typeface="Helvetica" pitchFamily="34" charset="0"/>
                <a:sym typeface="Calibri" pitchFamily="34" charset="0"/>
              </a:endParaRPr>
            </a:p>
          </p:txBody>
        </p:sp>
      </p:grpSp>
      <p:sp>
        <p:nvSpPr>
          <p:cNvPr id="14" name="椭圆 13"/>
          <p:cNvSpPr/>
          <p:nvPr/>
        </p:nvSpPr>
        <p:spPr>
          <a:xfrm>
            <a:off x="2293938" y="2065338"/>
            <a:ext cx="2478087" cy="2478087"/>
          </a:xfrm>
          <a:prstGeom prst="ellipse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6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  <a:r>
              <a:rPr lang="zh-TW" altLang="en-US" sz="6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錄</a:t>
            </a:r>
            <a:endParaRPr lang="en-US" altLang="zh-CN" sz="6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矩形 10"/>
          <p:cNvSpPr>
            <a:spLocks noChangeArrowheads="1"/>
          </p:cNvSpPr>
          <p:nvPr/>
        </p:nvSpPr>
        <p:spPr bwMode="auto">
          <a:xfrm>
            <a:off x="5905500" y="3411538"/>
            <a:ext cx="5146675" cy="2541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</a:t>
            </a:r>
            <a:r>
              <a:rPr lang="zh-TW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●</a:t>
            </a: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三角形的分類方式</a:t>
            </a:r>
            <a:endParaRPr lang="en-US" altLang="zh-TW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</a:t>
            </a:r>
            <a:r>
              <a:rPr lang="zh-TW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●</a:t>
            </a: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案例描述</a:t>
            </a:r>
            <a:endParaRPr lang="en-US" altLang="zh-TW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</a:t>
            </a:r>
            <a:r>
              <a:rPr lang="zh-TW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●</a:t>
            </a: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教學對象</a:t>
            </a:r>
            <a:endParaRPr lang="en-US" altLang="zh-TW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</a:t>
            </a:r>
            <a:r>
              <a:rPr lang="zh-TW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●</a:t>
            </a: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學生的先備經驗</a:t>
            </a:r>
            <a:endParaRPr lang="en-US" altLang="zh-TW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</a:t>
            </a:r>
            <a:r>
              <a:rPr lang="zh-TW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●</a:t>
            </a: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教學目標</a:t>
            </a:r>
            <a:endParaRPr lang="en-US" altLang="zh-TW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</a:t>
            </a:r>
            <a:r>
              <a:rPr lang="zh-TW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●</a:t>
            </a: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活動目標</a:t>
            </a:r>
            <a:endParaRPr lang="en-US" altLang="zh-TW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905500" y="3427413"/>
            <a:ext cx="4897438" cy="238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椭圆 1"/>
          <p:cNvSpPr/>
          <p:nvPr/>
        </p:nvSpPr>
        <p:spPr>
          <a:xfrm>
            <a:off x="2293938" y="2065338"/>
            <a:ext cx="2478087" cy="2478087"/>
          </a:xfrm>
          <a:prstGeom prst="ellipse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99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endParaRPr lang="zh-CN" altLang="en-US" sz="199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905500" y="2596495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案例簡介</a:t>
            </a:r>
            <a:endParaRPr lang="en-US" altLang="zh-CN" sz="4000" b="1" kern="1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/>
          </p:cNvSpPr>
          <p:nvPr/>
        </p:nvSpPr>
        <p:spPr bwMode="auto">
          <a:xfrm>
            <a:off x="280736" y="313406"/>
            <a:ext cx="5205663" cy="6953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 eaLnBrk="1"/>
            <a:r>
              <a:rPr lang="zh-TW" altLang="en-US" sz="48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微软雅黑" pitchFamily="34" charset="-122"/>
              </a:rPr>
              <a:t>三角形的分類方式</a:t>
            </a:r>
            <a:endParaRPr lang="zh-CN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itchFamily="34" charset="0"/>
              <a:sym typeface="Calibri" pitchFamily="34" charset="0"/>
            </a:endParaRPr>
          </a:p>
        </p:txBody>
      </p:sp>
      <p:sp>
        <p:nvSpPr>
          <p:cNvPr id="17411" name="AutoShape 2"/>
          <p:cNvSpPr>
            <a:spLocks/>
          </p:cNvSpPr>
          <p:nvPr/>
        </p:nvSpPr>
        <p:spPr bwMode="auto">
          <a:xfrm>
            <a:off x="280735" y="1280987"/>
            <a:ext cx="9027037" cy="157333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 eaLnBrk="1"/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三角形是由三條邊、三個角，共六個元素所構成，而分類與命名的起因就是邊角間的某些特定關係，會使三角形在外觀上具有某種特徵。因此我們利用分類與命名，將具有某些特殊特徵的三角形區隔出來。</a:t>
            </a:r>
            <a:endParaRPr lang="zh-CN" sz="24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itchFamily="34" charset="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1524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AutoShape 1"/>
          <p:cNvSpPr>
            <a:spLocks/>
          </p:cNvSpPr>
          <p:nvPr/>
        </p:nvSpPr>
        <p:spPr bwMode="auto">
          <a:xfrm>
            <a:off x="280735" y="1280987"/>
            <a:ext cx="9027037" cy="157333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 eaLnBrk="1"/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而三角形的分類大致可以分為以下兩類：</a:t>
            </a:r>
            <a:endParaRPr lang="zh-CN" sz="24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itchFamily="34" charset="0"/>
              <a:sym typeface="Calibri" pitchFamily="34" charset="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586047" y="2352581"/>
            <a:ext cx="4917464" cy="2069293"/>
            <a:chOff x="586047" y="2352581"/>
            <a:chExt cx="4917464" cy="2069293"/>
          </a:xfrm>
        </p:grpSpPr>
        <p:sp>
          <p:nvSpPr>
            <p:cNvPr id="7182" name="AutoShape 2"/>
            <p:cNvSpPr>
              <a:spLocks/>
            </p:cNvSpPr>
            <p:nvPr/>
          </p:nvSpPr>
          <p:spPr bwMode="auto">
            <a:xfrm>
              <a:off x="586047" y="2352581"/>
              <a:ext cx="1938789" cy="1938789"/>
            </a:xfrm>
            <a:custGeom>
              <a:avLst/>
              <a:gdLst>
                <a:gd name="T0" fmla="*/ 189421552 w 19679"/>
                <a:gd name="T1" fmla="*/ 207922739 h 19679"/>
                <a:gd name="T2" fmla="*/ 189421552 w 19679"/>
                <a:gd name="T3" fmla="*/ 207922739 h 19679"/>
                <a:gd name="T4" fmla="*/ 189421552 w 19679"/>
                <a:gd name="T5" fmla="*/ 207922739 h 19679"/>
                <a:gd name="T6" fmla="*/ 189421552 w 19679"/>
                <a:gd name="T7" fmla="*/ 207922739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254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i="1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7183" name="AutoShape 3"/>
            <p:cNvSpPr>
              <a:spLocks/>
            </p:cNvSpPr>
            <p:nvPr/>
          </p:nvSpPr>
          <p:spPr bwMode="auto">
            <a:xfrm>
              <a:off x="1094131" y="2747191"/>
              <a:ext cx="898465" cy="722537"/>
            </a:xfrm>
            <a:custGeom>
              <a:avLst/>
              <a:gdLst>
                <a:gd name="T0" fmla="*/ 86297642 w 21600"/>
                <a:gd name="T1" fmla="*/ 24014509 h 21600"/>
                <a:gd name="T2" fmla="*/ 86297642 w 21600"/>
                <a:gd name="T3" fmla="*/ 24014509 h 21600"/>
                <a:gd name="T4" fmla="*/ 86297642 w 21600"/>
                <a:gd name="T5" fmla="*/ 24014509 h 21600"/>
                <a:gd name="T6" fmla="*/ 86297642 w 21600"/>
                <a:gd name="T7" fmla="*/ 24014509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>
                <a:defRPr/>
              </a:pPr>
              <a:r>
                <a:rPr lang="zh-TW" altLang="en-US" sz="3200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Helvetica" panose="020B0604020202020204" pitchFamily="34" charset="0"/>
                  <a:sym typeface="微软雅黑" panose="020B0503020204020204" pitchFamily="34" charset="-122"/>
                </a:rPr>
                <a:t>用</a:t>
              </a:r>
              <a:endParaRPr lang="en-US" altLang="zh-TW" sz="3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  <a:sym typeface="微软雅黑" panose="020B0503020204020204" pitchFamily="34" charset="-122"/>
              </a:endParaRPr>
            </a:p>
            <a:p>
              <a:pPr algn="ctr" eaLnBrk="1">
                <a:defRPr/>
              </a:pPr>
              <a:r>
                <a:rPr lang="zh-TW" altLang="en-US" sz="3200" b="1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Helvetica" panose="020B0604020202020204" pitchFamily="34" charset="0"/>
                  <a:sym typeface="微软雅黑" panose="020B0503020204020204" pitchFamily="34" charset="-122"/>
                </a:rPr>
                <a:t>角度</a:t>
              </a:r>
              <a:endParaRPr lang="en-US" altLang="zh-TW" sz="32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  <a:sym typeface="微软雅黑" panose="020B0503020204020204" pitchFamily="34" charset="-122"/>
              </a:endParaRPr>
            </a:p>
            <a:p>
              <a:pPr algn="ctr" eaLnBrk="1">
                <a:defRPr/>
              </a:pPr>
              <a:r>
                <a:rPr lang="zh-TW" altLang="en-US" sz="3200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Helvetica" panose="020B0604020202020204" pitchFamily="34" charset="0"/>
                  <a:sym typeface="微软雅黑" panose="020B0503020204020204" pitchFamily="34" charset="-122"/>
                </a:rPr>
                <a:t>分</a:t>
              </a:r>
              <a:endParaRPr lang="zh-CN" sz="3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  <a:sym typeface="Bodoni MT Black" panose="02070A03080606020203" pitchFamily="18" charset="0"/>
              </a:endParaRPr>
            </a:p>
          </p:txBody>
        </p:sp>
        <p:sp>
          <p:nvSpPr>
            <p:cNvPr id="13317" name="AutoShape 4"/>
            <p:cNvSpPr>
              <a:spLocks/>
            </p:cNvSpPr>
            <p:nvPr/>
          </p:nvSpPr>
          <p:spPr bwMode="auto">
            <a:xfrm>
              <a:off x="658188" y="3256598"/>
              <a:ext cx="1794507" cy="962631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7576" y="540"/>
                  </a:moveTo>
                  <a:cubicBezTo>
                    <a:pt x="17588" y="844"/>
                    <a:pt x="17594" y="1150"/>
                    <a:pt x="17594" y="1456"/>
                  </a:cubicBezTo>
                  <a:cubicBezTo>
                    <a:pt x="17594" y="8454"/>
                    <a:pt x="14552" y="14128"/>
                    <a:pt x="10800" y="14128"/>
                  </a:cubicBezTo>
                  <a:cubicBezTo>
                    <a:pt x="7046" y="14128"/>
                    <a:pt x="4005" y="8454"/>
                    <a:pt x="4005" y="1456"/>
                  </a:cubicBezTo>
                  <a:cubicBezTo>
                    <a:pt x="4005" y="1150"/>
                    <a:pt x="4010" y="844"/>
                    <a:pt x="4022" y="540"/>
                  </a:cubicBezTo>
                  <a:lnTo>
                    <a:pt x="27" y="0"/>
                  </a:lnTo>
                  <a:cubicBezTo>
                    <a:pt x="8" y="484"/>
                    <a:pt x="0" y="969"/>
                    <a:pt x="0" y="1456"/>
                  </a:cubicBezTo>
                  <a:cubicBezTo>
                    <a:pt x="0" y="12580"/>
                    <a:pt x="4834" y="21599"/>
                    <a:pt x="10800" y="21599"/>
                  </a:cubicBezTo>
                  <a:cubicBezTo>
                    <a:pt x="16764" y="21599"/>
                    <a:pt x="21600" y="12580"/>
                    <a:pt x="21600" y="1456"/>
                  </a:cubicBezTo>
                  <a:cubicBezTo>
                    <a:pt x="21600" y="969"/>
                    <a:pt x="21590" y="484"/>
                    <a:pt x="21571" y="0"/>
                  </a:cubicBezTo>
                  <a:lnTo>
                    <a:pt x="17576" y="540"/>
                  </a:lnTo>
                  <a:close/>
                </a:path>
              </a:pathLst>
            </a:custGeom>
            <a:solidFill>
              <a:srgbClr val="EC76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600" b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3" name="AutoShape 5"/>
            <p:cNvSpPr>
              <a:spLocks/>
            </p:cNvSpPr>
            <p:nvPr/>
          </p:nvSpPr>
          <p:spPr bwMode="auto">
            <a:xfrm>
              <a:off x="2830149" y="2535305"/>
              <a:ext cx="2673362" cy="1886569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19" tIns="45719" rIns="45719" bIns="45719"/>
            <a:lstStyle/>
            <a:p>
              <a:pPr eaLnBrk="1"/>
              <a:r>
                <a:rPr lang="zh-TW" altLang="en-US" sz="2400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Helvetica" pitchFamily="34" charset="0"/>
                  <a:sym typeface="Calibri" pitchFamily="34" charset="0"/>
                </a:rPr>
                <a:t>把內角與直角的大小比較，將三角形分成銳角三角形、直角三角形和鈍角三角形</a:t>
              </a:r>
              <a:endParaRPr lang="zh-CN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endParaRPr>
            </a:p>
          </p:txBody>
        </p:sp>
      </p:grpSp>
      <p:grpSp>
        <p:nvGrpSpPr>
          <p:cNvPr id="5" name="群組 2"/>
          <p:cNvGrpSpPr/>
          <p:nvPr/>
        </p:nvGrpSpPr>
        <p:grpSpPr>
          <a:xfrm>
            <a:off x="5944141" y="2352581"/>
            <a:ext cx="4920627" cy="2069293"/>
            <a:chOff x="5944141" y="2352581"/>
            <a:chExt cx="4920627" cy="2069293"/>
          </a:xfrm>
        </p:grpSpPr>
        <p:sp>
          <p:nvSpPr>
            <p:cNvPr id="20" name="AutoShape 6"/>
            <p:cNvSpPr>
              <a:spLocks/>
            </p:cNvSpPr>
            <p:nvPr/>
          </p:nvSpPr>
          <p:spPr bwMode="auto">
            <a:xfrm>
              <a:off x="5944141" y="2352581"/>
              <a:ext cx="1938789" cy="1938789"/>
            </a:xfrm>
            <a:custGeom>
              <a:avLst/>
              <a:gdLst>
                <a:gd name="T0" fmla="*/ 189421552 w 19679"/>
                <a:gd name="T1" fmla="*/ 207922739 h 19679"/>
                <a:gd name="T2" fmla="*/ 189421552 w 19679"/>
                <a:gd name="T3" fmla="*/ 207922739 h 19679"/>
                <a:gd name="T4" fmla="*/ 189421552 w 19679"/>
                <a:gd name="T5" fmla="*/ 207922739 h 19679"/>
                <a:gd name="T6" fmla="*/ 189421552 w 19679"/>
                <a:gd name="T7" fmla="*/ 207922739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254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i="1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1" name="AutoShape 7"/>
            <p:cNvSpPr>
              <a:spLocks/>
            </p:cNvSpPr>
            <p:nvPr/>
          </p:nvSpPr>
          <p:spPr bwMode="auto">
            <a:xfrm>
              <a:off x="6452225" y="2747191"/>
              <a:ext cx="898465" cy="722537"/>
            </a:xfrm>
            <a:custGeom>
              <a:avLst/>
              <a:gdLst>
                <a:gd name="T0" fmla="*/ 86297642 w 21600"/>
                <a:gd name="T1" fmla="*/ 24014509 h 21600"/>
                <a:gd name="T2" fmla="*/ 86297642 w 21600"/>
                <a:gd name="T3" fmla="*/ 24014509 h 21600"/>
                <a:gd name="T4" fmla="*/ 86297642 w 21600"/>
                <a:gd name="T5" fmla="*/ 24014509 h 21600"/>
                <a:gd name="T6" fmla="*/ 86297642 w 21600"/>
                <a:gd name="T7" fmla="*/ 24014509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>
                <a:defRPr/>
              </a:pPr>
              <a:r>
                <a:rPr lang="zh-TW" altLang="en-US" sz="3200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Helvetica" panose="020B0604020202020204" pitchFamily="34" charset="0"/>
                  <a:sym typeface="微软雅黑" panose="020B0503020204020204" pitchFamily="34" charset="-122"/>
                </a:rPr>
                <a:t>用</a:t>
              </a:r>
              <a:endParaRPr lang="en-US" altLang="zh-TW" sz="3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  <a:sym typeface="微软雅黑" panose="020B0503020204020204" pitchFamily="34" charset="-122"/>
              </a:endParaRPr>
            </a:p>
            <a:p>
              <a:pPr algn="ctr" eaLnBrk="1">
                <a:defRPr/>
              </a:pPr>
              <a:r>
                <a:rPr lang="zh-TW" altLang="en-US" sz="3200" b="1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Helvetica" panose="020B0604020202020204" pitchFamily="34" charset="0"/>
                  <a:sym typeface="微软雅黑" panose="020B0503020204020204" pitchFamily="34" charset="-122"/>
                </a:rPr>
                <a:t>邊長</a:t>
              </a:r>
              <a:endParaRPr lang="en-US" altLang="zh-TW" sz="32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  <a:sym typeface="微软雅黑" panose="020B0503020204020204" pitchFamily="34" charset="-122"/>
              </a:endParaRPr>
            </a:p>
            <a:p>
              <a:pPr algn="ctr" eaLnBrk="1">
                <a:defRPr/>
              </a:pPr>
              <a:r>
                <a:rPr lang="zh-TW" altLang="en-US" sz="3200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Helvetica" panose="020B0604020202020204" pitchFamily="34" charset="0"/>
                  <a:sym typeface="微软雅黑" panose="020B0503020204020204" pitchFamily="34" charset="-122"/>
                </a:rPr>
                <a:t>分</a:t>
              </a:r>
              <a:endParaRPr lang="zh-CN" sz="3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  <a:sym typeface="Bodoni MT Black" panose="02070A03080606020203" pitchFamily="18" charset="0"/>
              </a:endParaRPr>
            </a:p>
          </p:txBody>
        </p:sp>
        <p:sp>
          <p:nvSpPr>
            <p:cNvPr id="22" name="AutoShape 8"/>
            <p:cNvSpPr>
              <a:spLocks/>
            </p:cNvSpPr>
            <p:nvPr/>
          </p:nvSpPr>
          <p:spPr bwMode="auto">
            <a:xfrm>
              <a:off x="6016282" y="3256598"/>
              <a:ext cx="1794507" cy="962631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7576" y="540"/>
                  </a:moveTo>
                  <a:cubicBezTo>
                    <a:pt x="17588" y="844"/>
                    <a:pt x="17594" y="1150"/>
                    <a:pt x="17594" y="1456"/>
                  </a:cubicBezTo>
                  <a:cubicBezTo>
                    <a:pt x="17594" y="8454"/>
                    <a:pt x="14552" y="14128"/>
                    <a:pt x="10800" y="14128"/>
                  </a:cubicBezTo>
                  <a:cubicBezTo>
                    <a:pt x="7046" y="14128"/>
                    <a:pt x="4005" y="8454"/>
                    <a:pt x="4005" y="1456"/>
                  </a:cubicBezTo>
                  <a:cubicBezTo>
                    <a:pt x="4005" y="1150"/>
                    <a:pt x="4010" y="844"/>
                    <a:pt x="4022" y="540"/>
                  </a:cubicBezTo>
                  <a:lnTo>
                    <a:pt x="27" y="0"/>
                  </a:lnTo>
                  <a:cubicBezTo>
                    <a:pt x="8" y="484"/>
                    <a:pt x="0" y="969"/>
                    <a:pt x="0" y="1456"/>
                  </a:cubicBezTo>
                  <a:cubicBezTo>
                    <a:pt x="0" y="12580"/>
                    <a:pt x="4834" y="21599"/>
                    <a:pt x="10800" y="21599"/>
                  </a:cubicBezTo>
                  <a:cubicBezTo>
                    <a:pt x="16764" y="21599"/>
                    <a:pt x="21600" y="12580"/>
                    <a:pt x="21600" y="1456"/>
                  </a:cubicBezTo>
                  <a:cubicBezTo>
                    <a:pt x="21600" y="969"/>
                    <a:pt x="21590" y="484"/>
                    <a:pt x="21571" y="0"/>
                  </a:cubicBezTo>
                  <a:lnTo>
                    <a:pt x="17576" y="540"/>
                  </a:lnTo>
                  <a:close/>
                </a:path>
              </a:pathLst>
            </a:custGeom>
            <a:solidFill>
              <a:srgbClr val="F5B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600" b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4" name="AutoShape 9"/>
            <p:cNvSpPr>
              <a:spLocks/>
            </p:cNvSpPr>
            <p:nvPr/>
          </p:nvSpPr>
          <p:spPr bwMode="auto">
            <a:xfrm>
              <a:off x="8191406" y="2535306"/>
              <a:ext cx="2673362" cy="188656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19" tIns="45719" rIns="45719" bIns="45719"/>
            <a:lstStyle/>
            <a:p>
              <a:pPr eaLnBrk="1"/>
              <a:r>
                <a:rPr lang="zh-TW" altLang="en-US" sz="2400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Helvetica" pitchFamily="34" charset="0"/>
                  <a:sym typeface="Calibri" pitchFamily="34" charset="0"/>
                </a:rPr>
                <a:t>由邊長間的特殊關係進行命名，將三角形分成等腰三角形和等邊（正）三角形</a:t>
              </a:r>
              <a:endParaRPr lang="zh-CN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endParaRPr>
            </a:p>
          </p:txBody>
        </p:sp>
      </p:grpSp>
      <p:grpSp>
        <p:nvGrpSpPr>
          <p:cNvPr id="11" name="群組 3"/>
          <p:cNvGrpSpPr/>
          <p:nvPr/>
        </p:nvGrpSpPr>
        <p:grpSpPr>
          <a:xfrm>
            <a:off x="3856735" y="4303842"/>
            <a:ext cx="4026195" cy="2208994"/>
            <a:chOff x="2099420" y="2854325"/>
            <a:chExt cx="4026195" cy="2208994"/>
          </a:xfrm>
        </p:grpSpPr>
        <p:sp>
          <p:nvSpPr>
            <p:cNvPr id="8" name="雲朵形 1"/>
            <p:cNvSpPr/>
            <p:nvPr/>
          </p:nvSpPr>
          <p:spPr>
            <a:xfrm>
              <a:off x="2099420" y="2854325"/>
              <a:ext cx="4026195" cy="2208994"/>
            </a:xfrm>
            <a:prstGeom prst="cloud">
              <a:avLst/>
            </a:prstGeom>
            <a:solidFill>
              <a:srgbClr val="EB5F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9" name="AutoShape 10"/>
            <p:cNvSpPr txBox="1"/>
            <p:nvPr/>
          </p:nvSpPr>
          <p:spPr>
            <a:xfrm>
              <a:off x="2713986" y="3297103"/>
              <a:ext cx="279706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學生分類的分類方式只能具有一種屬性概念，不能將兩種屬性</a:t>
              </a:r>
              <a:r>
                <a:rPr lang="zh-TW" altLang="en-US" sz="2000" b="1" dirty="0" smtClean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概念混</a:t>
              </a:r>
              <a:r>
                <a:rPr lang="zh-TW" altLang="en-US" sz="20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合</a:t>
              </a:r>
              <a:r>
                <a:rPr lang="zh-TW" altLang="en-US" sz="2000" b="1" dirty="0" smtClean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使用</a:t>
              </a:r>
              <a:endParaRPr lang="zh-TW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10583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280735" y="327054"/>
            <a:ext cx="9027037" cy="1777354"/>
            <a:chOff x="280735" y="313406"/>
            <a:chExt cx="9027037" cy="1777354"/>
          </a:xfrm>
        </p:grpSpPr>
        <p:sp>
          <p:nvSpPr>
            <p:cNvPr id="6145" name="AutoShape 1"/>
            <p:cNvSpPr>
              <a:spLocks/>
            </p:cNvSpPr>
            <p:nvPr/>
          </p:nvSpPr>
          <p:spPr bwMode="auto">
            <a:xfrm>
              <a:off x="280736" y="313406"/>
              <a:ext cx="5205663" cy="695325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19" tIns="45719" rIns="45719" bIns="45719" anchor="ctr"/>
            <a:lstStyle/>
            <a:p>
              <a:pPr eaLnBrk="1"/>
              <a:r>
                <a:rPr lang="zh-TW" altLang="en-US" sz="4800" b="1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Helvetica" pitchFamily="34" charset="0"/>
                  <a:sym typeface="微软雅黑" pitchFamily="34" charset="-122"/>
                </a:rPr>
                <a:t>案例描述</a:t>
              </a:r>
              <a:endParaRPr lang="zh-CN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endParaRPr>
            </a:p>
          </p:txBody>
        </p:sp>
        <p:sp>
          <p:nvSpPr>
            <p:cNvPr id="17411" name="AutoShape 2"/>
            <p:cNvSpPr>
              <a:spLocks/>
            </p:cNvSpPr>
            <p:nvPr/>
          </p:nvSpPr>
          <p:spPr bwMode="auto">
            <a:xfrm>
              <a:off x="280735" y="1280987"/>
              <a:ext cx="9027037" cy="809773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19" tIns="45719" rIns="45719" bIns="45719" anchor="ctr"/>
            <a:lstStyle/>
            <a:p>
              <a:pPr eaLnBrk="1"/>
              <a:r>
                <a:rPr lang="zh-TW" altLang="en-US" sz="2400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Helvetica" pitchFamily="34" charset="0"/>
                  <a:sym typeface="Calibri" pitchFamily="34" charset="0"/>
                </a:rPr>
                <a:t>本案例是「三角形和扇形」的教學單元中的三角形的分類與命名環節</a:t>
              </a:r>
              <a:endParaRPr lang="zh-CN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endParaRPr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280734" y="2170033"/>
            <a:ext cx="9027037" cy="1505098"/>
            <a:chOff x="280735" y="313406"/>
            <a:chExt cx="9027037" cy="1505098"/>
          </a:xfrm>
        </p:grpSpPr>
        <p:sp>
          <p:nvSpPr>
            <p:cNvPr id="13" name="AutoShape 1"/>
            <p:cNvSpPr>
              <a:spLocks/>
            </p:cNvSpPr>
            <p:nvPr/>
          </p:nvSpPr>
          <p:spPr bwMode="auto">
            <a:xfrm>
              <a:off x="280736" y="313406"/>
              <a:ext cx="5205663" cy="695325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19" tIns="45719" rIns="45719" bIns="45719" anchor="ctr"/>
            <a:lstStyle/>
            <a:p>
              <a:pPr eaLnBrk="1"/>
              <a:r>
                <a:rPr lang="zh-TW" altLang="en-US" sz="4800" b="1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Helvetica" pitchFamily="34" charset="0"/>
                  <a:sym typeface="微软雅黑" pitchFamily="34" charset="-122"/>
                </a:rPr>
                <a:t>教學對象</a:t>
              </a:r>
              <a:endParaRPr lang="zh-CN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endParaRPr>
            </a:p>
          </p:txBody>
        </p:sp>
        <p:sp>
          <p:nvSpPr>
            <p:cNvPr id="14" name="AutoShape 2"/>
            <p:cNvSpPr>
              <a:spLocks/>
            </p:cNvSpPr>
            <p:nvPr/>
          </p:nvSpPr>
          <p:spPr bwMode="auto">
            <a:xfrm>
              <a:off x="280735" y="1280987"/>
              <a:ext cx="9027037" cy="537517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19" tIns="45719" rIns="45719" bIns="45719" anchor="ctr"/>
            <a:lstStyle/>
            <a:p>
              <a:pPr eaLnBrk="1"/>
              <a:r>
                <a:rPr lang="zh-TW" altLang="en-US" sz="2400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Helvetica" pitchFamily="34" charset="0"/>
                  <a:sym typeface="Calibri" pitchFamily="34" charset="0"/>
                </a:rPr>
                <a:t>五年級學生</a:t>
              </a:r>
              <a:endParaRPr lang="en-US" altLang="zh-TW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endParaRPr>
            </a:p>
            <a:p>
              <a:pPr eaLnBrk="1"/>
              <a:endParaRPr lang="zh-CN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20095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/>
          </p:cNvSpPr>
          <p:nvPr/>
        </p:nvSpPr>
        <p:spPr bwMode="auto">
          <a:xfrm>
            <a:off x="280736" y="313406"/>
            <a:ext cx="5205663" cy="6953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 eaLnBrk="1"/>
            <a:r>
              <a:rPr lang="zh-TW" altLang="en-US" sz="48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微软雅黑" pitchFamily="34" charset="-122"/>
              </a:rPr>
              <a:t>學生的先備經驗</a:t>
            </a:r>
            <a:endParaRPr lang="zh-CN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itchFamily="34" charset="0"/>
              <a:sym typeface="Calibri" pitchFamily="34" charset="0"/>
            </a:endParaRPr>
          </a:p>
        </p:txBody>
      </p:sp>
      <p:sp>
        <p:nvSpPr>
          <p:cNvPr id="17411" name="AutoShape 2"/>
          <p:cNvSpPr>
            <a:spLocks/>
          </p:cNvSpPr>
          <p:nvPr/>
        </p:nvSpPr>
        <p:spPr bwMode="auto">
          <a:xfrm>
            <a:off x="280735" y="1280986"/>
            <a:ext cx="9027037" cy="307511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 eaLnBrk="1"/>
            <a:r>
              <a:rPr lang="en-US" altLang="zh-TW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1- </a:t>
            </a:r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認識基本三角形（正三角形，直角三角形，等腰三角形和等</a:t>
            </a:r>
            <a:r>
              <a:rPr lang="zh-TW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腰</a:t>
            </a:r>
            <a:endParaRPr lang="en-US" altLang="zh-TW" sz="2400" dirty="0" smtClean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itchFamily="34" charset="0"/>
              <a:sym typeface="Calibri" pitchFamily="34" charset="0"/>
            </a:endParaRPr>
          </a:p>
          <a:p>
            <a:pPr eaLnBrk="1"/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 </a:t>
            </a:r>
            <a:r>
              <a:rPr lang="zh-TW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    直角三角形</a:t>
            </a:r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）</a:t>
            </a:r>
            <a:endParaRPr lang="en-US" altLang="zh-TW" sz="24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itchFamily="34" charset="0"/>
              <a:sym typeface="Calibri" pitchFamily="34" charset="0"/>
            </a:endParaRPr>
          </a:p>
          <a:p>
            <a:pPr eaLnBrk="1"/>
            <a:r>
              <a:rPr lang="en-US" altLang="zh-TW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2- </a:t>
            </a:r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認識基本三角形的簡單性質（正三角形，等腰三角形）</a:t>
            </a:r>
            <a:endParaRPr lang="en-US" altLang="zh-TW" sz="24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itchFamily="34" charset="0"/>
              <a:sym typeface="Calibri" pitchFamily="34" charset="0"/>
            </a:endParaRPr>
          </a:p>
          <a:p>
            <a:pPr eaLnBrk="1"/>
            <a:r>
              <a:rPr lang="en-US" altLang="zh-TW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3- </a:t>
            </a:r>
            <a:r>
              <a:rPr lang="zh-TW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認識</a:t>
            </a:r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兩</a:t>
            </a:r>
            <a:r>
              <a:rPr lang="zh-TW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平面</a:t>
            </a:r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圖形全等的意義</a:t>
            </a:r>
            <a:endParaRPr lang="en-US" altLang="zh-TW" sz="24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itchFamily="34" charset="0"/>
              <a:sym typeface="Calibri" pitchFamily="34" charset="0"/>
            </a:endParaRPr>
          </a:p>
          <a:p>
            <a:pPr eaLnBrk="1"/>
            <a:r>
              <a:rPr lang="en-US" altLang="zh-TW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4- </a:t>
            </a:r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能以「對應頂點」，「對應角」與「對應邊」的關係來描述</a:t>
            </a:r>
            <a:r>
              <a:rPr lang="zh-TW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三</a:t>
            </a:r>
            <a:endParaRPr lang="en-US" altLang="zh-TW" sz="2400" dirty="0" smtClean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itchFamily="34" charset="0"/>
              <a:sym typeface="Calibri" pitchFamily="34" charset="0"/>
            </a:endParaRPr>
          </a:p>
          <a:p>
            <a:pPr eaLnBrk="1"/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 </a:t>
            </a:r>
            <a:r>
              <a:rPr lang="zh-TW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    角形</a:t>
            </a:r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全等的意義</a:t>
            </a:r>
            <a:endParaRPr lang="en-US" altLang="zh-TW" sz="24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itchFamily="34" charset="0"/>
              <a:sym typeface="Calibri" pitchFamily="34" charset="0"/>
            </a:endParaRPr>
          </a:p>
          <a:p>
            <a:pPr eaLnBrk="1"/>
            <a:r>
              <a:rPr lang="en-US" altLang="zh-TW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5- </a:t>
            </a:r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認識直角和平</a:t>
            </a:r>
            <a:r>
              <a:rPr lang="zh-TW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角</a:t>
            </a:r>
            <a:endParaRPr lang="en-US" altLang="zh-TW" sz="24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itchFamily="34" charset="0"/>
              <a:sym typeface="Calibri" pitchFamily="34" charset="0"/>
            </a:endParaRPr>
          </a:p>
          <a:p>
            <a:pPr eaLnBrk="1"/>
            <a:r>
              <a:rPr lang="en-US" altLang="zh-TW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6- </a:t>
            </a:r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能做角度的</a:t>
            </a:r>
            <a:r>
              <a:rPr lang="zh-TW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實</a:t>
            </a:r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測</a:t>
            </a:r>
            <a:r>
              <a:rPr lang="zh-TW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，</a:t>
            </a:r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rPr>
              <a:t>並使用量角器畫出指定的角</a:t>
            </a:r>
            <a:endParaRPr lang="zh-CN" sz="24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itchFamily="34" charset="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532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280735" y="327054"/>
            <a:ext cx="9027037" cy="3152746"/>
            <a:chOff x="280735" y="327054"/>
            <a:chExt cx="9027037" cy="3152746"/>
          </a:xfrm>
        </p:grpSpPr>
        <p:sp>
          <p:nvSpPr>
            <p:cNvPr id="6145" name="AutoShape 1"/>
            <p:cNvSpPr>
              <a:spLocks/>
            </p:cNvSpPr>
            <p:nvPr/>
          </p:nvSpPr>
          <p:spPr bwMode="auto">
            <a:xfrm>
              <a:off x="280736" y="327054"/>
              <a:ext cx="5205663" cy="695325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19" tIns="45719" rIns="45719" bIns="45719" anchor="ctr"/>
            <a:lstStyle/>
            <a:p>
              <a:pPr eaLnBrk="1"/>
              <a:r>
                <a:rPr lang="zh-TW" altLang="en-US" sz="4800" b="1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Helvetica" pitchFamily="34" charset="0"/>
                  <a:sym typeface="微软雅黑" pitchFamily="34" charset="-122"/>
                </a:rPr>
                <a:t>教學目標</a:t>
              </a:r>
              <a:endParaRPr lang="zh-CN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endParaRPr>
            </a:p>
          </p:txBody>
        </p:sp>
        <p:sp>
          <p:nvSpPr>
            <p:cNvPr id="17411" name="AutoShape 2"/>
            <p:cNvSpPr>
              <a:spLocks/>
            </p:cNvSpPr>
            <p:nvPr/>
          </p:nvSpPr>
          <p:spPr bwMode="auto">
            <a:xfrm>
              <a:off x="280735" y="1294635"/>
              <a:ext cx="9027037" cy="2185165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19" tIns="45719" rIns="45719" bIns="45719" anchor="ctr"/>
            <a:lstStyle/>
            <a:p>
              <a:r>
                <a:rPr lang="en-US" altLang="zh-TW" sz="2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1- </a:t>
              </a:r>
              <a:r>
                <a:rPr lang="zh-TW" altLang="zh-TW" sz="2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知道三角形任意兩邊和大於第三邊</a:t>
              </a:r>
            </a:p>
            <a:p>
              <a:r>
                <a:rPr lang="en-US" altLang="zh-TW" sz="2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2- </a:t>
              </a:r>
              <a:r>
                <a:rPr lang="zh-TW" altLang="zh-TW" sz="2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認識</a:t>
              </a:r>
              <a:r>
                <a:rPr lang="zh-TW" altLang="zh-TW" sz="24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銳角</a:t>
              </a:r>
              <a:r>
                <a:rPr lang="zh-TW" altLang="en-US" sz="24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、</a:t>
              </a:r>
              <a:r>
                <a:rPr lang="zh-TW" altLang="zh-TW" sz="24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鈍角</a:t>
              </a:r>
              <a:r>
                <a:rPr lang="zh-TW" altLang="en-US" sz="2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、</a:t>
              </a:r>
              <a:r>
                <a:rPr lang="zh-TW" altLang="zh-TW" sz="24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直角</a:t>
              </a:r>
              <a:r>
                <a:rPr lang="zh-TW" altLang="en-US" sz="2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、周</a:t>
              </a:r>
              <a:r>
                <a:rPr lang="zh-TW" altLang="zh-TW" sz="24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角</a:t>
              </a:r>
              <a:endParaRPr lang="en-US" altLang="zh-TW" sz="24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r>
                <a:rPr lang="en-US" altLang="zh-TW" sz="2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3- </a:t>
              </a:r>
              <a:r>
                <a:rPr lang="zh-TW" altLang="en-US" sz="2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認識</a:t>
              </a:r>
              <a:r>
                <a:rPr lang="zh-TW" altLang="en-US" sz="24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等邊</a:t>
              </a:r>
              <a:r>
                <a:rPr lang="zh-TW" altLang="zh-TW" sz="24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三角形</a:t>
              </a:r>
              <a:r>
                <a:rPr lang="zh-TW" altLang="en-US" sz="2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、等腰</a:t>
              </a:r>
              <a:r>
                <a:rPr lang="zh-TW" altLang="zh-TW" sz="24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三角形</a:t>
              </a:r>
              <a:r>
                <a:rPr lang="zh-TW" altLang="zh-TW" sz="2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及其分</a:t>
              </a:r>
              <a:r>
                <a:rPr lang="zh-TW" altLang="en-US" sz="2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類</a:t>
              </a:r>
              <a:endParaRPr lang="en-US" altLang="zh-TW" sz="24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r>
                <a:rPr lang="en-US" altLang="zh-TW" sz="2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4- </a:t>
              </a:r>
              <a:r>
                <a:rPr lang="zh-TW" altLang="zh-TW" sz="2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認識</a:t>
              </a:r>
              <a:r>
                <a:rPr lang="zh-TW" altLang="zh-TW" sz="24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直角三角形</a:t>
              </a:r>
              <a:r>
                <a:rPr lang="zh-TW" altLang="en-US" sz="2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、</a:t>
              </a:r>
              <a:r>
                <a:rPr lang="zh-TW" altLang="en-US" sz="24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銳</a:t>
              </a:r>
              <a:r>
                <a:rPr lang="zh-TW" altLang="zh-TW" sz="24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角三角形</a:t>
              </a:r>
              <a:r>
                <a:rPr lang="zh-TW" altLang="en-US" sz="2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、鈍</a:t>
              </a:r>
              <a:r>
                <a:rPr lang="zh-TW" altLang="zh-TW" sz="24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角</a:t>
              </a:r>
              <a:r>
                <a:rPr lang="zh-TW" altLang="zh-TW" sz="2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三角形及其分類</a:t>
              </a:r>
              <a:endParaRPr lang="en-US" altLang="zh-TW" sz="24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r>
                <a:rPr lang="en-US" altLang="zh-TW" sz="2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5- </a:t>
              </a:r>
              <a:r>
                <a:rPr lang="zh-TW" altLang="zh-TW" sz="2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理解三角形三內角和</a:t>
              </a:r>
              <a:r>
                <a:rPr lang="zh-TW" altLang="en-US" sz="2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為</a:t>
              </a:r>
              <a:r>
                <a:rPr lang="en-US" altLang="zh-TW" sz="2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180</a:t>
              </a:r>
              <a:r>
                <a:rPr lang="zh-TW" altLang="zh-TW" sz="24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度</a:t>
              </a:r>
              <a:endParaRPr lang="en-US" altLang="zh-TW" sz="24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r>
                <a:rPr lang="en-US" altLang="zh-TW" sz="2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6- </a:t>
              </a:r>
              <a:r>
                <a:rPr lang="zh-TW" altLang="zh-TW" sz="2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認識</a:t>
              </a:r>
              <a:r>
                <a:rPr lang="zh-TW" altLang="en-US" sz="2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扇形與圓心</a:t>
              </a:r>
              <a:r>
                <a:rPr lang="zh-TW" altLang="zh-TW" sz="2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角</a:t>
              </a: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280735" y="3530600"/>
            <a:ext cx="9027037" cy="2057400"/>
            <a:chOff x="280735" y="3530600"/>
            <a:chExt cx="9027037" cy="2057400"/>
          </a:xfrm>
        </p:grpSpPr>
        <p:sp>
          <p:nvSpPr>
            <p:cNvPr id="10" name="AutoShape 1"/>
            <p:cNvSpPr>
              <a:spLocks/>
            </p:cNvSpPr>
            <p:nvPr/>
          </p:nvSpPr>
          <p:spPr bwMode="auto">
            <a:xfrm>
              <a:off x="280736" y="3530600"/>
              <a:ext cx="5205663" cy="695325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19" tIns="45719" rIns="45719" bIns="45719" anchor="ctr"/>
            <a:lstStyle/>
            <a:p>
              <a:pPr eaLnBrk="1"/>
              <a:r>
                <a:rPr lang="zh-TW" altLang="en-US" sz="4800" b="1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Helvetica" pitchFamily="34" charset="0"/>
                  <a:sym typeface="微软雅黑" pitchFamily="34" charset="-122"/>
                </a:rPr>
                <a:t>活動目標</a:t>
              </a:r>
              <a:endParaRPr lang="zh-CN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itchFamily="34" charset="0"/>
                <a:sym typeface="Calibri" pitchFamily="34" charset="0"/>
              </a:endParaRPr>
            </a:p>
          </p:txBody>
        </p:sp>
        <p:sp>
          <p:nvSpPr>
            <p:cNvPr id="11" name="AutoShape 2"/>
            <p:cNvSpPr>
              <a:spLocks/>
            </p:cNvSpPr>
            <p:nvPr/>
          </p:nvSpPr>
          <p:spPr bwMode="auto">
            <a:xfrm>
              <a:off x="280735" y="4498181"/>
              <a:ext cx="9027037" cy="1089819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19" tIns="45719" rIns="45719" bIns="45719" anchor="ctr"/>
            <a:lstStyle/>
            <a:p>
              <a:r>
                <a:rPr lang="en-US" altLang="zh-TW" sz="2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1- </a:t>
              </a:r>
              <a:r>
                <a:rPr lang="zh-TW" altLang="zh-TW" sz="2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透過分類，認識</a:t>
              </a:r>
              <a:r>
                <a:rPr lang="zh-TW" altLang="zh-TW" sz="24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等</a:t>
              </a:r>
              <a:r>
                <a:rPr lang="zh-TW" altLang="en-US" sz="24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邊</a:t>
              </a:r>
              <a:r>
                <a:rPr lang="zh-TW" altLang="zh-TW" sz="24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三角形</a:t>
              </a:r>
              <a:r>
                <a:rPr lang="zh-TW" altLang="en-US" sz="2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、</a:t>
              </a:r>
              <a:r>
                <a:rPr lang="zh-TW" altLang="zh-TW" sz="24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等腰三角形</a:t>
              </a:r>
              <a:endParaRPr lang="en-US" altLang="zh-TW" sz="24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r>
                <a:rPr lang="en-US" altLang="zh-TW" sz="2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2- </a:t>
              </a:r>
              <a:r>
                <a:rPr lang="zh-TW" altLang="zh-TW" sz="2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透過分類，認識</a:t>
              </a:r>
              <a:r>
                <a:rPr lang="zh-TW" altLang="zh-TW" sz="24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直角三角形</a:t>
              </a:r>
              <a:r>
                <a:rPr lang="zh-TW" altLang="en-US" sz="2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、</a:t>
              </a:r>
              <a:r>
                <a:rPr lang="zh-TW" altLang="zh-TW" sz="24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銳角三角形</a:t>
              </a:r>
              <a:r>
                <a:rPr lang="zh-TW" altLang="zh-TW" sz="2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和</a:t>
              </a:r>
              <a:r>
                <a:rPr lang="zh-TW" altLang="en-US" sz="2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鈍</a:t>
              </a:r>
              <a:r>
                <a:rPr lang="zh-TW" altLang="zh-TW" sz="2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角三角形</a:t>
              </a:r>
              <a:endParaRPr lang="en-US" altLang="zh-TW" sz="24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r>
                <a:rPr lang="en-US" altLang="zh-TW" sz="2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3- </a:t>
              </a:r>
              <a:r>
                <a:rPr lang="zh-TW" altLang="zh-TW" sz="2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能辨</a:t>
              </a:r>
              <a:r>
                <a:rPr lang="zh-TW" altLang="en-US" sz="2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別銳</a:t>
              </a:r>
              <a:r>
                <a:rPr lang="zh-TW" altLang="zh-TW" sz="2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角三角形和</a:t>
              </a:r>
              <a:r>
                <a:rPr lang="zh-TW" altLang="en-US" sz="2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鈍</a:t>
              </a:r>
              <a:r>
                <a:rPr lang="zh-TW" altLang="zh-TW" sz="2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角三角形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73905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矩形 10"/>
          <p:cNvSpPr>
            <a:spLocks noChangeArrowheads="1"/>
          </p:cNvSpPr>
          <p:nvPr/>
        </p:nvSpPr>
        <p:spPr bwMode="auto">
          <a:xfrm>
            <a:off x="5905500" y="3411538"/>
            <a:ext cx="5146675" cy="212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/>
              <a:t>    </a:t>
            </a:r>
            <a:r>
              <a:rPr lang="zh-TW" altLang="zh-TW" dirty="0"/>
              <a:t>●</a:t>
            </a:r>
            <a:r>
              <a:rPr lang="zh-TW" altLang="en-US" dirty="0"/>
              <a:t> 活動內容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TW" altLang="en-US" dirty="0"/>
              <a:t>    </a:t>
            </a:r>
            <a:r>
              <a:rPr lang="zh-TW" altLang="zh-TW" dirty="0"/>
              <a:t>●</a:t>
            </a:r>
            <a:r>
              <a:rPr lang="zh-TW" altLang="en-US" dirty="0"/>
              <a:t> 討論結果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TW" altLang="en-US" dirty="0"/>
              <a:t>    </a:t>
            </a:r>
            <a:r>
              <a:rPr lang="zh-TW" altLang="zh-TW" dirty="0"/>
              <a:t>●</a:t>
            </a:r>
            <a:r>
              <a:rPr lang="zh-TW" altLang="en-US" dirty="0"/>
              <a:t> 師生對話一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TW" altLang="en-US" dirty="0"/>
              <a:t>    </a:t>
            </a:r>
            <a:r>
              <a:rPr lang="zh-TW" altLang="zh-TW" dirty="0"/>
              <a:t>●</a:t>
            </a:r>
            <a:r>
              <a:rPr lang="zh-TW" altLang="en-US" dirty="0"/>
              <a:t> 師生對話二</a:t>
            </a:r>
          </a:p>
          <a:p>
            <a:pPr>
              <a:lnSpc>
                <a:spcPct val="150000"/>
              </a:lnSpc>
            </a:pPr>
            <a:r>
              <a:rPr lang="zh-TW" altLang="en-US" dirty="0"/>
              <a:t>    </a:t>
            </a:r>
            <a:r>
              <a:rPr lang="zh-TW" altLang="zh-TW" dirty="0"/>
              <a:t>●</a:t>
            </a:r>
            <a:r>
              <a:rPr lang="zh-TW" altLang="en-US" dirty="0"/>
              <a:t> 師生對話三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5905500" y="3427413"/>
            <a:ext cx="4897438" cy="238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椭圆 1"/>
          <p:cNvSpPr/>
          <p:nvPr/>
        </p:nvSpPr>
        <p:spPr>
          <a:xfrm>
            <a:off x="2293938" y="2065338"/>
            <a:ext cx="2478087" cy="2478087"/>
          </a:xfrm>
          <a:prstGeom prst="ellipse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99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99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905500" y="2596495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0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教學案例</a:t>
            </a:r>
            <a:endParaRPr lang="en-US" altLang="zh-CN" sz="4000" b="1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442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1660</TotalTime>
  <Words>1569</Words>
  <Application>Microsoft Office PowerPoint</Application>
  <PresentationFormat>寬螢幕</PresentationFormat>
  <Paragraphs>194</Paragraphs>
  <Slides>17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9" baseType="lpstr">
      <vt:lpstr>Microsoft YaHei</vt:lpstr>
      <vt:lpstr>Microsoft YaHei</vt:lpstr>
      <vt:lpstr>宋体</vt:lpstr>
      <vt:lpstr>宋体</vt:lpstr>
      <vt:lpstr>新細明體</vt:lpstr>
      <vt:lpstr>Arial</vt:lpstr>
      <vt:lpstr>Bodoni MT Black</vt:lpstr>
      <vt:lpstr>Calibri</vt:lpstr>
      <vt:lpstr>Calibri Light</vt:lpstr>
      <vt:lpstr>Helvetica</vt:lpstr>
      <vt:lpstr>Times New Roman</vt:lpstr>
      <vt:lpstr>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向阳花儿</dc:creator>
  <cp:lastModifiedBy>USER</cp:lastModifiedBy>
  <cp:revision>115</cp:revision>
  <dcterms:created xsi:type="dcterms:W3CDTF">2013-08-29T10:54:42Z</dcterms:created>
  <dcterms:modified xsi:type="dcterms:W3CDTF">2020-11-27T06:42:35Z</dcterms:modified>
</cp:coreProperties>
</file>